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6" r:id="rId28"/>
    <p:sldId id="280" r:id="rId29"/>
    <p:sldId id="281" r:id="rId30"/>
    <p:sldId id="282" r:id="rId31"/>
    <p:sldId id="283" r:id="rId32"/>
    <p:sldId id="287" r:id="rId33"/>
    <p:sldId id="285" r:id="rId34"/>
    <p:sldId id="284"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212446bbba7ab66dfadee#tid=68fb1bafdb44a8000985e7c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0_1#270517bde?vop=1&amp;pid=238e102de&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21_1#270517bde.bracket?vop=1&amp;pid=238e102de&amp;color=0,0,0&amp;vpa=6&amp;vtp=1"/>
          <p:cNvSpPr/>
          <p:nvPr/>
        </p:nvSpPr>
        <p:spPr>
          <a:xfrm>
            <a:off x="69336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BD.20_2#270517bde.choices?vop=1&amp;pid=238e102de&amp;color=0,0,0&amp;vtp=1&amp;bbb=1"/>
          <p:cNvSpPr/>
          <p:nvPr/>
        </p:nvSpPr>
        <p:spPr>
          <a:xfrm>
            <a:off x="832104" y="1485963"/>
            <a:ext cx="10533888" cy="360680"/>
          </a:xfrm>
          <a:prstGeom prst="rect">
            <a:avLst/>
          </a:prstGeom>
          <a:noFill/>
        </p:spPr>
        <p:txBody>
          <a:bodyPr wrap="none" lIns="0" tIns="0" rIns="0" bIns="0" rtlCol="0" anchor="t"/>
          <a:lstStyle/>
          <a:p>
            <a:pPr>
              <a:lnSpc>
                <a:spcPts val="3200"/>
              </a:lnSpc>
              <a:tabLst>
                <a:tab pos="2646045" algn="l"/>
                <a:tab pos="5330190" algn="l"/>
                <a:tab pos="800163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warnings.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suggestions.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summary.</a:t>
            </a:r>
            <a:endParaRPr lang="en-US" altLang="zh-CN" sz="1800" dirty="0"/>
          </a:p>
        </p:txBody>
      </p:sp>
      <p:sp>
        <p:nvSpPr>
          <p:cNvPr id="5" name="QC_5_AS.22_1#270517bde?vop=1&amp;pid=238e102de&amp;color=0,0,0&amp;vtp=1&amp;bbb=1&amp;hb=1"/>
          <p:cNvSpPr/>
          <p:nvPr/>
        </p:nvSpPr>
        <p:spPr>
          <a:xfrm>
            <a:off x="832104" y="19062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推理判断题。根据最后一段内容，尤其是“There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numerous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biased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shifting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attention.”可知，作者给出了减少偏见的策略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，故可推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知作者在最后一段想要给出建议</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3_1#0b922bd18?vop=1&amp;pid=238e102de&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24_1#0b922bd18.bracket?vop=1&amp;pid=238e102de&amp;color=0,0,0&amp;vpa=7&amp;vtp=1"/>
          <p:cNvSpPr/>
          <p:nvPr/>
        </p:nvSpPr>
        <p:spPr>
          <a:xfrm>
            <a:off x="55112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BD.23_2#0b922bd18.choices?vop=1&amp;pid=238e102de&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Assume</a:t>
            </a:r>
            <a:endParaRPr lang="en-US" altLang="zh-CN" sz="1800" dirty="0"/>
          </a:p>
        </p:txBody>
      </p:sp>
      <p:sp>
        <p:nvSpPr>
          <p:cNvPr id="5" name="QC_5_AS.25_1#0b922bd18?vop=1&amp;pid=238e102de&amp;color=0,0,0&amp;vtp=1&amp;bbb=1&amp;hb=1"/>
          <p:cNvSpPr/>
          <p:nvPr/>
        </p:nvSpPr>
        <p:spPr>
          <a:xfrm>
            <a:off x="832104" y="3141980"/>
            <a:ext cx="10533888" cy="24496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主旨大意题。通读全文，尤其是第一段中的“Initial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，文章讨论了人们常常低估自</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己在初次交谈中给对方留下的印象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，即存在“好感认知差距”，并提出了减少这种偏见感受的策略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章强调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：你不需要过分担心自己给别人的印象，因为别人可能比你想象的更喜欢你。由此可知，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人们可能比你想象的更喜欢你）最适合作本文的标题。故选C项。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anim calcmode="lin" valueType="num">
                                      <p:cBhvr additive="base">
                                        <p:cTn id="4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f27eb60f8?pid=6c3a2ef2c&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4_BD.26_1#759a54b43?vop=1&amp;pid=f27eb60f8&amp;color=0,0,0&amp;vtp=1&amp;bbb=1&amp;hb=1"/>
          <p:cNvSpPr/>
          <p:nvPr/>
        </p:nvSpPr>
        <p:spPr>
          <a:xfrm>
            <a:off x="832104" y="1422400"/>
            <a:ext cx="10533888" cy="4746625"/>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主题：个人环保举措 | 词数：约288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重庆八中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eco-friendly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endParaRPr lang="en-US" altLang="zh-CN" sz="1800" dirty="0"/>
          </a:p>
          <a:p>
            <a:pPr>
              <a:lnSpc>
                <a:spcPts val="27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electronically.</a:t>
            </a:r>
            <a:endParaRPr lang="en-US" altLang="zh-CN" sz="1800" dirty="0"/>
          </a:p>
          <a:p>
            <a:pPr>
              <a:lnSpc>
                <a:spcPts val="27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laptop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laptop,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purchase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budget-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note-taking</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1800" dirty="0"/>
          </a:p>
          <a:p>
            <a:pPr>
              <a:lnSpc>
                <a:spcPts val="27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Embrace</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lecture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bottles,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packaging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curbside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#4.1</a:t>
            </a:r>
            <a:endParaRPr lang="en-US" altLang="zh-CN" dirty="0"/>
          </a:p>
        </p:txBody>
      </p:sp>
      <p:sp>
        <p:nvSpPr>
          <p:cNvPr id="4" name="QM_4_AN.27_1#759a54b43.blank?vop=1&amp;pid=f27eb60f8&amp;color=0,0,0&amp;vpa=8&amp;vtp=1"/>
          <p:cNvSpPr/>
          <p:nvPr/>
        </p:nvSpPr>
        <p:spPr>
          <a:xfrm>
            <a:off x="1606010" y="3107055"/>
            <a:ext cx="293688" cy="316040"/>
          </a:xfrm>
          <a:prstGeom prst="rect">
            <a:avLst/>
          </a:prstGeom>
          <a:noFill/>
        </p:spPr>
        <p:txBody>
          <a:bodyPr wrap="none" lIns="0" tIns="0" rIns="0" bIns="0" rtlCol="0" anchor="t"/>
          <a:lstStyle/>
          <a:p>
            <a:pPr algn="ctr">
              <a:lnSpc>
                <a:spcPts val="27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5" name="QM_4_AN.28_1#759a54b43.blank?vop=1&amp;pid=f27eb60f8&amp;color=0,0,0&amp;vpa=9&amp;vtp=1"/>
          <p:cNvSpPr/>
          <p:nvPr/>
        </p:nvSpPr>
        <p:spPr>
          <a:xfrm>
            <a:off x="2628360" y="3792855"/>
            <a:ext cx="331788" cy="316040"/>
          </a:xfrm>
          <a:prstGeom prst="rect">
            <a:avLst/>
          </a:prstGeom>
          <a:noFill/>
        </p:spPr>
        <p:txBody>
          <a:bodyPr wrap="none" lIns="0" tIns="0" rIns="0" bIns="0" rtlCol="0" anchor="t"/>
          <a:lstStyle/>
          <a:p>
            <a:pPr algn="ctr">
              <a:lnSpc>
                <a:spcPts val="27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6" name="QM_4_AN.29_1#759a54b43.blank?vop=1&amp;pid=f27eb60f8&amp;color=0,0,0&amp;vpa=10&amp;vtp=1"/>
          <p:cNvSpPr/>
          <p:nvPr/>
        </p:nvSpPr>
        <p:spPr>
          <a:xfrm>
            <a:off x="5644610" y="5164455"/>
            <a:ext cx="331788" cy="316040"/>
          </a:xfrm>
          <a:prstGeom prst="rect">
            <a:avLst/>
          </a:prstGeom>
          <a:noFill/>
        </p:spPr>
        <p:txBody>
          <a:bodyPr wrap="none" lIns="0" tIns="0" rIns="0" bIns="0" rtlCol="0" anchor="t"/>
          <a:lstStyle/>
          <a:p>
            <a:pPr algn="ctr">
              <a:lnSpc>
                <a:spcPts val="27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30_1#759a54b43?vop=1&amp;pid=f27eb60f8&amp;color=0,0,0&amp;mp=1&amp;vtp=1&amp;bt=1&amp;bbb=1&amp;hb=1"/>
          <p:cNvSpPr/>
          <p:nvPr/>
        </p:nvSpPr>
        <p:spPr>
          <a:xfrm>
            <a:off x="832104" y="1078992"/>
            <a:ext cx="10533888" cy="41275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emission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enemies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Switch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endParaRPr lang="en-US" altLang="zh-CN" sz="1800" dirty="0"/>
          </a:p>
          <a:p>
            <a:pPr>
              <a:lnSpc>
                <a:spcPts val="33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vegetarian,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Vegetarian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carbon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footprint.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fruits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vegetables.</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6.1</a:t>
            </a:r>
            <a:endParaRPr lang="en-US" altLang="zh-CN" dirty="0"/>
          </a:p>
        </p:txBody>
      </p:sp>
      <p:sp>
        <p:nvSpPr>
          <p:cNvPr id="3" name="QM_4_AN.31_1#759a54b43.blank?vop=1&amp;pid=f27eb60f8&amp;color=0,0,0&amp;mp=1&amp;vpa=11&amp;vtp=1"/>
          <p:cNvSpPr/>
          <p:nvPr/>
        </p:nvSpPr>
        <p:spPr>
          <a:xfrm>
            <a:off x="1824450" y="1078992"/>
            <a:ext cx="319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M_4_AN.32_1#759a54b43.blank?vop=1&amp;pid=f27eb60f8&amp;color=0,0,0&amp;mp=1&amp;vpa=12&amp;vtp=1"/>
          <p:cNvSpPr/>
          <p:nvPr/>
        </p:nvSpPr>
        <p:spPr>
          <a:xfrm>
            <a:off x="5117560" y="48089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33_1#759a54b43?vop=1&amp;pid=f27eb60f8&amp;color=0,0,0&amp;vtp=1&amp;bt=1&amp;bbb=1"/>
          <p:cNvSpPr/>
          <p:nvPr/>
        </p:nvSpPr>
        <p:spPr>
          <a:xfrm>
            <a:off x="832104" y="1078992"/>
            <a:ext cx="10533888" cy="28702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Choose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eco-friendly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fancy.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endParaRPr lang="en-US" altLang="zh-CN" sz="1800" dirty="0"/>
          </a:p>
          <a:p>
            <a:pPr>
              <a:lnSpc>
                <a:spcPts val="32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1800" dirty="0"/>
          </a:p>
        </p:txBody>
      </p:sp>
      <p:sp>
        <p:nvSpPr>
          <p:cNvPr id="3" name="QM_4_EX.34_1#759a54b43?vop=1&amp;pid=f27eb60f8&amp;color=0,0,0&amp;vtp=1&amp;bbb=1"/>
          <p:cNvSpPr/>
          <p:nvPr/>
        </p:nvSpPr>
        <p:spPr>
          <a:xfrm>
            <a:off x="832104" y="3916680"/>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介绍了一些能够帮助环保的方法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5_1#360cabc0f?vop=1&amp;pid=759a54b43&amp;color=0,0,0&amp;vtp=1&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5_AN.36_1#360cabc0f.blank?vop=1&amp;pid=759a54b43&amp;color=0,0,0&amp;vpa=13&amp;vtp=1"/>
          <p:cNvSpPr/>
          <p:nvPr/>
        </p:nvSpPr>
        <p:spPr>
          <a:xfrm>
            <a:off x="1066260" y="1034478"/>
            <a:ext cx="2936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4" name="QB_5_AS.37_1#360cabc0f?vop=1&amp;pid=759a54b43&amp;color=0,0,0&amp;vtp=1&amp;bbb=1&amp;hb=1"/>
          <p:cNvSpPr/>
          <p:nvPr/>
        </p:nvSpPr>
        <p:spPr>
          <a:xfrm>
            <a:off x="832104" y="1470151"/>
            <a:ext cx="10533888" cy="151638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根据小标题“Take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electronically.”以及下文“Use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laptop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，使用数字设备做笔记有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益处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，这是利用科技的表现，F项［为什么不利用生活在科技时代（的优势）呢</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?］引出下文利用数字设备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做笔记的话题</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，与下文衔接紧密。</a:t>
            </a:r>
            <a:endParaRPr lang="en-US" altLang="zh-CN" dirty="0"/>
          </a:p>
        </p:txBody>
      </p:sp>
      <p:sp>
        <p:nvSpPr>
          <p:cNvPr id="5" name="QB_5_BD.38_1#6cd891b2b?vop=1&amp;pid=759a54b43&amp;color=0,0,0&amp;vtp=1&amp;bbb=1"/>
          <p:cNvSpPr/>
          <p:nvPr/>
        </p:nvSpPr>
        <p:spPr>
          <a:xfrm>
            <a:off x="832104" y="3029393"/>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5_AN.39_1#6cd891b2b.blank?vop=1&amp;pid=759a54b43&amp;color=0,0,0&amp;vpa=14&amp;vtp=1"/>
          <p:cNvSpPr/>
          <p:nvPr/>
        </p:nvSpPr>
        <p:spPr>
          <a:xfrm>
            <a:off x="1040860" y="2984879"/>
            <a:ext cx="3317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7" name="QB_5_AS.40_1#6cd891b2b?vop=1&amp;pid=759a54b43&amp;color=0,0,0&amp;vtp=1&amp;bbb=1&amp;hb=1"/>
          <p:cNvSpPr/>
          <p:nvPr/>
        </p:nvSpPr>
        <p:spPr>
          <a:xfrm>
            <a:off x="832104" y="3416171"/>
            <a:ext cx="10533888" cy="112268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laptop,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purchase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budget-friendly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.”建议购买经济实惠的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。D项（你不需要特别昂贵的东西）进一步说明做笔记不需要特别昂贵的设备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，与上文关于购买经济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实惠的设备的内容相呼应</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a:t>
            </a:r>
            <a:endParaRPr lang="en-US" altLang="zh-CN" dirty="0"/>
          </a:p>
        </p:txBody>
      </p:sp>
      <p:sp>
        <p:nvSpPr>
          <p:cNvPr id="8" name="QB_5_BD.41_1#8bbcc00f7?vop=1&amp;pid=759a54b43&amp;color=0,0,0&amp;vtp=1&amp;bbb=1"/>
          <p:cNvSpPr/>
          <p:nvPr/>
        </p:nvSpPr>
        <p:spPr>
          <a:xfrm>
            <a:off x="832104" y="4590222"/>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9" name="QB_5_AN.42_1#8bbcc00f7.blank?vop=1&amp;pid=759a54b43&amp;color=0,0,0&amp;vpa=15&amp;vtp=1"/>
          <p:cNvSpPr/>
          <p:nvPr/>
        </p:nvSpPr>
        <p:spPr>
          <a:xfrm>
            <a:off x="1040860" y="4545708"/>
            <a:ext cx="3317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B_5_AS.43_1#8bbcc00f7?vop=1&amp;pid=759a54b43&amp;color=0,0,0&amp;vtp=1&amp;bbb=1&amp;hb=1"/>
          <p:cNvSpPr/>
          <p:nvPr/>
        </p:nvSpPr>
        <p:spPr>
          <a:xfrm>
            <a:off x="832104" y="4977000"/>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lecture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bottles,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packaging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away?”提出了高中生扔掉的各种垃圾的数量的问题，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多得数不清!）对这个问题进行了回答，形象地说明了高中生丢弃的垃圾数量之多，符合语境。</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1" end="1"/>
                                            </p:txEl>
                                          </p:spTgt>
                                        </p:tgtEl>
                                        <p:attrNameLst>
                                          <p:attrName>style.visibility</p:attrName>
                                        </p:attrNameLst>
                                      </p:cBhvr>
                                      <p:to>
                                        <p:strVal val="visible"/>
                                      </p:to>
                                    </p:set>
                                    <p:anim calcmode="lin" valueType="num">
                                      <p:cBhvr additive="base">
                                        <p:cTn id="8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2" end="2"/>
                                            </p:txEl>
                                          </p:spTgt>
                                        </p:tgtEl>
                                        <p:attrNameLst>
                                          <p:attrName>style.visibility</p:attrName>
                                        </p:attrNameLst>
                                      </p:cBhvr>
                                      <p:to>
                                        <p:strVal val="visible"/>
                                      </p:to>
                                    </p:set>
                                    <p:anim calcmode="lin" valueType="num">
                                      <p:cBhvr additive="base">
                                        <p:cTn id="8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4_1#d8e1b5c3f?vop=1&amp;pid=759a54b43&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5_AN.45_1#d8e1b5c3f.blank?vop=1&amp;pid=759a54b43&amp;color=0,0,0&amp;vpa=16&amp;vtp=1"/>
          <p:cNvSpPr/>
          <p:nvPr/>
        </p:nvSpPr>
        <p:spPr>
          <a:xfrm>
            <a:off x="1053560" y="1037082"/>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B_5_AS.46_1#d8e1b5c3f?vop=1&amp;pid=759a54b43&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此空是段落小标题。根据下文“The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emission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pollutants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enemies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，该段主要讨论的是交通对环境的影响以及倡导使用可持续的交通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。B项（选择可持续的交通方式）准确地概括了段落主旨，适合作本段的小标题。</a:t>
            </a:r>
            <a:endParaRPr lang="en-US" altLang="zh-CN" dirty="0"/>
          </a:p>
        </p:txBody>
      </p:sp>
      <p:sp>
        <p:nvSpPr>
          <p:cNvPr id="5" name="QB_5_BD.47_1#4af87eb48?vop=1&amp;pid=759a54b43&amp;color=0,0,0&amp;vtp=1&amp;bbb=1"/>
          <p:cNvSpPr/>
          <p:nvPr/>
        </p:nvSpPr>
        <p:spPr>
          <a:xfrm>
            <a:off x="832104" y="31369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5_AN.48_1#4af87eb48.blank?vop=1&amp;pid=759a54b43&amp;color=0,0,0&amp;vpa=17&amp;vtp=1"/>
          <p:cNvSpPr/>
          <p:nvPr/>
        </p:nvSpPr>
        <p:spPr>
          <a:xfrm>
            <a:off x="1040860" y="3095053"/>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7" name="QB_5_AS.49_1#4af87eb48?vop=1&amp;pid=759a54b43&amp;color=0,0,0&amp;vtp=1&amp;bbb=1&amp;hb=1"/>
          <p:cNvSpPr/>
          <p:nvPr/>
        </p:nvSpPr>
        <p:spPr>
          <a:xfrm>
            <a:off x="832104" y="3557270"/>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vegetables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到鼓励自己种植水果和蔬菜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，G项（你甚至可以加入社区的园艺爱好者们来学习一些技巧</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）进一步说明了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如果自己种植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，可以通过加入社区的园艺爱好者们来学习相关技巧，是对上文内容的延伸和补充，逻辑连贯。</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ffdd75d79?pid=6c3a2ef2c&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4_BD.50_1#b6f65e15d?vop=1&amp;pid=ffdd75d79&amp;color=0,0,0&amp;vtp=1&amp;bbb=1&amp;hb=1"/>
          <p:cNvSpPr/>
          <p:nvPr/>
        </p:nvSpPr>
        <p:spPr>
          <a:xfrm>
            <a:off x="832104" y="1422400"/>
            <a:ext cx="10533888" cy="45466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体裁：议论文 | 主题：圆桌文化 | 词数：约243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广东阳山县南阳中学</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月考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affectionate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comprehension,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hide-and-seek.</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reunion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marriage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tolerance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50_2#b6f65e15d?vop=1&amp;pid=ffdd75d79&amp;color=0,0,0&amp;mp=1&amp;vtp=1&amp;bt=1&amp;bbb=1&amp;hb=1"/>
          <p:cNvSpPr/>
          <p:nvPr/>
        </p:nvSpPr>
        <p:spPr>
          <a:xfrm>
            <a:off x="832104" y="1078992"/>
            <a:ext cx="10533888" cy="16129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（迁移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civilisation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dirty="0"/>
          </a:p>
        </p:txBody>
      </p:sp>
      <p:sp>
        <p:nvSpPr>
          <p:cNvPr id="3" name="QM_4_EX.51_1#b6f65e15d?vop=1&amp;pid=ffdd75d79&amp;color=0,0,0&amp;vtp=1&amp;bbb=1&amp;hb=1"/>
          <p:cNvSpPr/>
          <p:nvPr/>
        </p:nvSpPr>
        <p:spPr>
          <a:xfrm>
            <a:off x="832104" y="273177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本文是一篇议论文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文章主要论述了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圆桌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对于中国人的意义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它带给人们归属感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是中国人</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情感的象征</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52_1#53dda5617.choices?vop=1&amp;pid=b6f65e15d&amp;color=0,0,0&amp;vtp=1&amp;bbb=1"/>
          <p:cNvSpPr/>
          <p:nvPr/>
        </p:nvSpPr>
        <p:spPr>
          <a:xfrm>
            <a:off x="832104" y="3554158"/>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overestimate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reunite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co-operate</a:t>
            </a:r>
            <a:endParaRPr lang="en-US" altLang="zh-CN" sz="1800" dirty="0"/>
          </a:p>
        </p:txBody>
      </p:sp>
      <p:sp>
        <p:nvSpPr>
          <p:cNvPr id="5" name="QC_5_AN.53_1#53dda5617.bracket?vop=1&amp;pid=b6f65e15d&amp;color=0,0,0&amp;vpa=18&amp;vtp=1"/>
          <p:cNvSpPr/>
          <p:nvPr/>
        </p:nvSpPr>
        <p:spPr>
          <a:xfrm>
            <a:off x="1244060" y="3550348"/>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6" name="QC_5_AS.54_1#53dda5617?vop=1&amp;pid=b6f65e15d&amp;color=0,0,0&amp;vtp=1&amp;bbb=1&amp;hb=1"/>
          <p:cNvSpPr/>
          <p:nvPr/>
        </p:nvSpPr>
        <p:spPr>
          <a:xfrm>
            <a:off x="832104" y="397446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句意为：我小的时候，几乎每个传统节日我们全家都会聚在一起吃晚饭。根据下文的reunion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可知，“我”小的时候，家人在传统节日之时会团聚在一起。overestimate意为“高估”；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reunite意为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重聚”；repeat意为“重复”；co-operate意为“合作”。故选B项。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 calcmode="lin" valueType="num">
                                      <p:cBhvr additive="base">
                                        <p:cTn id="2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5">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 calcmode="lin" valueType="num">
                                      <p:cBhvr additive="base">
                                        <p:cTn id="3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 calcmode="lin" valueType="num">
                                      <p:cBhvr additive="base">
                                        <p:cTn id="4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5_1#31797fe0f.choices?vop=1&amp;pid=b6f65e15d&amp;color=0,0,0&amp;vtp=1&amp;bt=1&amp;bbb=1"/>
          <p:cNvSpPr/>
          <p:nvPr/>
        </p:nvSpPr>
        <p:spPr>
          <a:xfrm>
            <a:off x="832104" y="1078992"/>
            <a:ext cx="10533888" cy="303530"/>
          </a:xfrm>
          <a:prstGeom prst="rect">
            <a:avLst/>
          </a:prstGeom>
          <a:noFill/>
        </p:spPr>
        <p:txBody>
          <a:bodyPr wrap="none" lIns="0" tIns="0" rIns="0" bIns="0" rtlCol="0" anchor="t"/>
          <a:lstStyle/>
          <a:p>
            <a:pPr>
              <a:lnSpc>
                <a:spcPts val="26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civilians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teenagers</a:t>
            </a:r>
            <a:endParaRPr lang="en-US" altLang="zh-CN" sz="1800" dirty="0"/>
          </a:p>
        </p:txBody>
      </p:sp>
      <p:sp>
        <p:nvSpPr>
          <p:cNvPr id="3" name="QC_5_AN.56_1#31797fe0f.bracket?vop=1&amp;pid=b6f65e15d&amp;color=0,0,0&amp;vpa=19&amp;vtp=1"/>
          <p:cNvSpPr/>
          <p:nvPr/>
        </p:nvSpPr>
        <p:spPr>
          <a:xfrm>
            <a:off x="1244060" y="1075626"/>
            <a:ext cx="331788" cy="306515"/>
          </a:xfrm>
          <a:prstGeom prst="rect">
            <a:avLst/>
          </a:prstGeom>
          <a:noFill/>
        </p:spPr>
        <p:txBody>
          <a:bodyPr wrap="none" lIns="0" tIns="0" rIns="0" bIns="0" rtlCol="0" anchor="t"/>
          <a:lstStyle/>
          <a:p>
            <a:pPr algn="ctr">
              <a:lnSpc>
                <a:spcPts val="26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AS.57_1#31797fe0f?vop=1&amp;pid=b6f65e15d&amp;color=0,0,0&amp;vtp=1&amp;bbb=1&amp;hb=1"/>
          <p:cNvSpPr/>
          <p:nvPr/>
        </p:nvSpPr>
        <p:spPr>
          <a:xfrm>
            <a:off x="832104" y="1421383"/>
            <a:ext cx="10533888" cy="132569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句意为：当大人们在讨论一些我们无法理解的事情时，我们这些孩子就会玩捉迷藏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comprehension，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hide-and-seek”可知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，小孩子在玩</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捉迷藏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，他们无法理解的事情应该是成年人谈论的。civilian意为“平民”；teacher意为“教师”；</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成年人”；teenager意为“青少年”。故选C项。</a:t>
            </a:r>
            <a:endParaRPr lang="en-US" altLang="zh-CN" dirty="0"/>
          </a:p>
        </p:txBody>
      </p:sp>
      <p:sp>
        <p:nvSpPr>
          <p:cNvPr id="5" name="QC_5_BD.58_1#d4dfcf325.choices?vop=1&amp;pid=b6f65e15d&amp;color=0,0,0&amp;vtp=1&amp;bbb=1"/>
          <p:cNvSpPr/>
          <p:nvPr/>
        </p:nvSpPr>
        <p:spPr>
          <a:xfrm>
            <a:off x="832104" y="2781807"/>
            <a:ext cx="10533888" cy="303530"/>
          </a:xfrm>
          <a:prstGeom prst="rect">
            <a:avLst/>
          </a:prstGeom>
          <a:noFill/>
        </p:spPr>
        <p:txBody>
          <a:bodyPr wrap="none" lIns="0" tIns="0" rIns="0" bIns="0" rtlCol="0" anchor="t"/>
          <a:lstStyle/>
          <a:p>
            <a:pPr>
              <a:lnSpc>
                <a:spcPts val="26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schedule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ceremony</a:t>
            </a:r>
            <a:endParaRPr lang="en-US" altLang="zh-CN" sz="1800" dirty="0"/>
          </a:p>
        </p:txBody>
      </p:sp>
      <p:sp>
        <p:nvSpPr>
          <p:cNvPr id="6" name="QC_5_AN.59_1#d4dfcf325.bracket?vop=1&amp;pid=b6f65e15d&amp;color=0,0,0&amp;vpa=20&amp;vtp=1"/>
          <p:cNvSpPr/>
          <p:nvPr/>
        </p:nvSpPr>
        <p:spPr>
          <a:xfrm>
            <a:off x="1244060" y="2778441"/>
            <a:ext cx="331788" cy="306515"/>
          </a:xfrm>
          <a:prstGeom prst="rect">
            <a:avLst/>
          </a:prstGeom>
          <a:noFill/>
        </p:spPr>
        <p:txBody>
          <a:bodyPr wrap="none" lIns="0" tIns="0" rIns="0" bIns="0" rtlCol="0" anchor="t"/>
          <a:lstStyle/>
          <a:p>
            <a:pPr algn="ctr">
              <a:lnSpc>
                <a:spcPts val="26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5_AS.60_1#d4dfcf325?vop=1&amp;pid=b6f65e15d&amp;color=0,0,0&amp;vtp=1&amp;bbb=1&amp;hb=1"/>
          <p:cNvSpPr/>
          <p:nvPr/>
        </p:nvSpPr>
        <p:spPr>
          <a:xfrm>
            <a:off x="832104" y="3119817"/>
            <a:ext cx="10533888" cy="166859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句意为：圆桌是我们家人团聚的一个象征，也是对家人的一种依恋。根据上文的“When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dinner.”和下文的a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feelings可知，“我”小的时候，几乎每个传统节日全家都会聚在一起吃晚饭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，说明圆桌是家人团聚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的象征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。symbol意为“象征”；schedule意为“日程表”；decoration意为“装饰品”；ceremony意为“仪式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a:t>
            </a:r>
            <a:endParaRPr lang="en-US" altLang="zh-CN" dirty="0"/>
          </a:p>
        </p:txBody>
      </p:sp>
      <p:sp>
        <p:nvSpPr>
          <p:cNvPr id="8" name="QC_5_BD.61_1#6a8b3074e.choices?vop=1&amp;pid=b6f65e15d&amp;color=0,0,0&amp;vtp=1&amp;bbb=1"/>
          <p:cNvSpPr/>
          <p:nvPr/>
        </p:nvSpPr>
        <p:spPr>
          <a:xfrm>
            <a:off x="832104" y="4810441"/>
            <a:ext cx="10533888" cy="303530"/>
          </a:xfrm>
          <a:prstGeom prst="rect">
            <a:avLst/>
          </a:prstGeom>
          <a:noFill/>
        </p:spPr>
        <p:txBody>
          <a:bodyPr wrap="none" lIns="0" tIns="0" rIns="0" bIns="0" rtlCol="0" anchor="t"/>
          <a:lstStyle/>
          <a:p>
            <a:pPr>
              <a:lnSpc>
                <a:spcPts val="26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argument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attachment</a:t>
            </a:r>
            <a:endParaRPr lang="en-US" altLang="zh-CN" sz="1800" dirty="0"/>
          </a:p>
        </p:txBody>
      </p:sp>
      <p:sp>
        <p:nvSpPr>
          <p:cNvPr id="9" name="QC_5_AN.62_1#6a8b3074e.bracket?vop=1&amp;pid=b6f65e15d&amp;color=0,0,0&amp;vpa=21&amp;vtp=1"/>
          <p:cNvSpPr/>
          <p:nvPr/>
        </p:nvSpPr>
        <p:spPr>
          <a:xfrm>
            <a:off x="1244060" y="4807075"/>
            <a:ext cx="331788" cy="306515"/>
          </a:xfrm>
          <a:prstGeom prst="rect">
            <a:avLst/>
          </a:prstGeom>
          <a:noFill/>
        </p:spPr>
        <p:txBody>
          <a:bodyPr wrap="none" lIns="0" tIns="0" rIns="0" bIns="0" rtlCol="0" anchor="t"/>
          <a:lstStyle/>
          <a:p>
            <a:pPr algn="ctr">
              <a:lnSpc>
                <a:spcPts val="26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10" name="QC_5_AS.63_1#6a8b3074e?vop=1&amp;pid=b6f65e15d&amp;color=0,0,0&amp;vtp=1&amp;bbb=1&amp;hb=1"/>
          <p:cNvSpPr/>
          <p:nvPr/>
        </p:nvSpPr>
        <p:spPr>
          <a:xfrm>
            <a:off x="832104" y="5148451"/>
            <a:ext cx="10533888" cy="98279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句意见上一题解析。根据第一段中的“The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affectionate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.”可知，“我”童年时代最深情的记忆是与圆桌有关的，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看得出圆桌象征着对家人的依恋之情。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argument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意为“争论”；ambition意为“追求的目标”；achievement意为“成就”；attachment意为“依恋”。故选D项。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3" end="3"/>
                                            </p:txEl>
                                          </p:spTgt>
                                        </p:tgtEl>
                                        <p:attrNameLst>
                                          <p:attrName>style.visibility</p:attrName>
                                        </p:attrNameLst>
                                      </p:cBhvr>
                                      <p:to>
                                        <p:strVal val="visible"/>
                                      </p:to>
                                    </p:set>
                                    <p:anim calcmode="lin" valueType="num">
                                      <p:cBhvr additive="base">
                                        <p:cTn id="6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3" end="3"/>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7">
                                            <p:txEl>
                                              <p:pRg st="4" end="4"/>
                                            </p:txEl>
                                          </p:spTgt>
                                        </p:tgtEl>
                                        <p:attrNameLst>
                                          <p:attrName>style.visibility</p:attrName>
                                        </p:attrNameLst>
                                      </p:cBhvr>
                                      <p:to>
                                        <p:strVal val="visible"/>
                                      </p:to>
                                    </p:set>
                                    <p:anim calcmode="lin" valueType="num">
                                      <p:cBhvr additive="base">
                                        <p:cTn id="6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9">
                                            <p:bg/>
                                          </p:spTgt>
                                        </p:tgtEl>
                                        <p:attrNameLst>
                                          <p:attrName>style.visibility</p:attrName>
                                        </p:attrNameLst>
                                      </p:cBhvr>
                                      <p:to>
                                        <p:strVal val="visible"/>
                                      </p:to>
                                    </p:set>
                                    <p:anim calcmode="lin" valueType="num">
                                      <p:cBhvr additive="base">
                                        <p:cTn id="7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76" dur="500" fill="hold"/>
                                        <p:tgtEl>
                                          <p:spTgt spid="9">
                                            <p:bg/>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9">
                                            <p:txEl>
                                              <p:pRg st="0" end="0"/>
                                            </p:txEl>
                                          </p:spTgt>
                                        </p:tgtEl>
                                        <p:attrNameLst>
                                          <p:attrName>style.visibility</p:attrName>
                                        </p:attrNameLst>
                                      </p:cBhvr>
                                      <p:to>
                                        <p:strVal val="visible"/>
                                      </p:to>
                                    </p:set>
                                    <p:anim calcmode="lin" valueType="num">
                                      <p:cBhvr additive="base">
                                        <p:cTn id="7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0">
                                            <p:bg/>
                                          </p:spTgt>
                                        </p:tgtEl>
                                        <p:attrNameLst>
                                          <p:attrName>style.visibility</p:attrName>
                                        </p:attrNameLst>
                                      </p:cBhvr>
                                      <p:to>
                                        <p:strVal val="visible"/>
                                      </p:to>
                                    </p:set>
                                    <p:anim calcmode="lin" valueType="num">
                                      <p:cBhvr additive="base">
                                        <p:cTn id="85"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bg/>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0" end="0"/>
                                            </p:txEl>
                                          </p:spTgt>
                                        </p:tgtEl>
                                        <p:attrNameLst>
                                          <p:attrName>style.visibility</p:attrName>
                                        </p:attrNameLst>
                                      </p:cBhvr>
                                      <p:to>
                                        <p:strVal val="visible"/>
                                      </p:to>
                                    </p:set>
                                    <p:anim calcmode="lin" valueType="num">
                                      <p:cBhvr additive="base">
                                        <p:cTn id="8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
                                            <p:txEl>
                                              <p:pRg st="1" end="1"/>
                                            </p:txEl>
                                          </p:spTgt>
                                        </p:tgtEl>
                                        <p:attrNameLst>
                                          <p:attrName>style.visibility</p:attrName>
                                        </p:attrNameLst>
                                      </p:cBhvr>
                                      <p:to>
                                        <p:strVal val="visible"/>
                                      </p:to>
                                    </p:set>
                                    <p:anim calcmode="lin" valueType="num">
                                      <p:cBhvr additive="base">
                                        <p:cTn id="9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0">
                                            <p:txEl>
                                              <p:pRg st="2" end="2"/>
                                            </p:txEl>
                                          </p:spTgt>
                                        </p:tgtEl>
                                        <p:attrNameLst>
                                          <p:attrName>style.visibility</p:attrName>
                                        </p:attrNameLst>
                                      </p:cBhvr>
                                      <p:to>
                                        <p:strVal val="visible"/>
                                      </p:to>
                                    </p:set>
                                    <p:anim calcmode="lin" valueType="num">
                                      <p:cBhvr additive="base">
                                        <p:cTn id="97"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6c3a2ef2c.fixed?pid=7173c9fae&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7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Unit</a:t>
            </a:r>
            <a:r>
              <a:rPr lang="en-US" altLang="zh-CN" sz="54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5400" dirty="0"/>
          </a:p>
        </p:txBody>
      </p:sp>
      <p:sp>
        <p:nvSpPr>
          <p:cNvPr id="3" name="C_2_BD#6c3a2ef2c.fixed?pid=7173c9fae&amp;color=255,255,255&amp;vtp=1&amp;bbb=1"/>
          <p:cNvSpPr/>
          <p:nvPr/>
        </p:nvSpPr>
        <p:spPr>
          <a:xfrm>
            <a:off x="2386584" y="2807208"/>
            <a:ext cx="7223760" cy="1435608"/>
          </a:xfrm>
          <a:prstGeom prst="rect">
            <a:avLst/>
          </a:prstGeom>
          <a:noFill/>
        </p:spPr>
        <p:txBody>
          <a:bodyPr wrap="none" lIns="0" tIns="0" rIns="0" bIns="0" rtlCol="0" anchor="ctr"/>
          <a:lstStyle/>
          <a:p>
            <a:pPr algn="ctr">
              <a:lnSpc>
                <a:spcPts val="54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单元上分</a:t>
            </a:r>
            <a:endParaRPr lang="en-US" altLang="zh-CN" sz="4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4_1#2177ff9dd.choices?vop=1&amp;pid=b6f65e15d&amp;color=0,0,0&amp;vtp=1&amp;bt=1&amp;bbb=1"/>
          <p:cNvSpPr/>
          <p:nvPr/>
        </p:nvSpPr>
        <p:spPr>
          <a:xfrm>
            <a:off x="832104" y="1078992"/>
            <a:ext cx="10533888" cy="322580"/>
          </a:xfrm>
          <a:prstGeom prst="rect">
            <a:avLst/>
          </a:prstGeom>
          <a:noFill/>
        </p:spPr>
        <p:txBody>
          <a:bodyPr wrap="none" lIns="0" tIns="0" rIns="0" bIns="0" rtlCol="0" anchor="t"/>
          <a:lstStyle/>
          <a:p>
            <a:pPr>
              <a:lnSpc>
                <a:spcPts val="28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square</a:t>
            </a:r>
            <a:endParaRPr lang="en-US" altLang="zh-CN" sz="1800" dirty="0"/>
          </a:p>
        </p:txBody>
      </p:sp>
      <p:sp>
        <p:nvSpPr>
          <p:cNvPr id="3" name="QC_5_AN.65_1#2177ff9dd.bracket?vop=1&amp;pid=b6f65e15d&amp;color=0,0,0&amp;vpa=22&amp;vtp=1"/>
          <p:cNvSpPr/>
          <p:nvPr/>
        </p:nvSpPr>
        <p:spPr>
          <a:xfrm>
            <a:off x="1244060" y="1076134"/>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5_AS.66_1#2177ff9dd?vop=1&amp;pid=b6f65e15d&amp;color=0,0,0&amp;vtp=1&amp;bbb=1&amp;hb=1"/>
          <p:cNvSpPr/>
          <p:nvPr/>
        </p:nvSpPr>
        <p:spPr>
          <a:xfrm>
            <a:off x="832104" y="1440751"/>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句意为：但事实上，在中国，几乎所有事情都可以在一张圆桌之上解决。根据上文的“The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affectionate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table.”以及The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reunion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families可知，这里说的是圆桌。round意为“圆的”；new意为“新的”；long意为“长的”；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square意为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正方形的”。故选A项。</a:t>
            </a:r>
            <a:endParaRPr lang="en-US" altLang="zh-CN" dirty="0"/>
          </a:p>
        </p:txBody>
      </p:sp>
      <p:sp>
        <p:nvSpPr>
          <p:cNvPr id="5" name="QC_5_BD.67_1#ce3495fa0.choices?vop=1&amp;pid=b6f65e15d&amp;color=0,0,0&amp;vtp=1&amp;bbb=1"/>
          <p:cNvSpPr/>
          <p:nvPr/>
        </p:nvSpPr>
        <p:spPr>
          <a:xfrm>
            <a:off x="832104" y="2896615"/>
            <a:ext cx="10533888" cy="322580"/>
          </a:xfrm>
          <a:prstGeom prst="rect">
            <a:avLst/>
          </a:prstGeom>
          <a:noFill/>
        </p:spPr>
        <p:txBody>
          <a:bodyPr wrap="none" lIns="0" tIns="0" rIns="0" bIns="0" rtlCol="0" anchor="t"/>
          <a:lstStyle/>
          <a:p>
            <a:pPr>
              <a:lnSpc>
                <a:spcPts val="28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agreements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endParaRPr lang="en-US" altLang="zh-CN" sz="1800" dirty="0"/>
          </a:p>
        </p:txBody>
      </p:sp>
      <p:sp>
        <p:nvSpPr>
          <p:cNvPr id="6" name="QC_5_AN.68_1#ce3495fa0.bracket?vop=1&amp;pid=b6f65e15d&amp;color=0,0,0&amp;vpa=23&amp;vtp=1"/>
          <p:cNvSpPr/>
          <p:nvPr/>
        </p:nvSpPr>
        <p:spPr>
          <a:xfrm>
            <a:off x="1244060" y="2893757"/>
            <a:ext cx="3190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C_5_AS.69_1#ce3495fa0?vop=1&amp;pid=b6f65e15d&amp;color=0,0,0&amp;vtp=1&amp;bbb=1&amp;hb=1"/>
          <p:cNvSpPr/>
          <p:nvPr/>
        </p:nvSpPr>
        <p:spPr>
          <a:xfrm>
            <a:off x="832104" y="3253993"/>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句意为：一对恩爱夫妻之间的结婚钟声（即婚礼）和商业伙伴之间的协定都可以在同一张圆桌上发生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据句中的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partners可知，商业伙伴之间的协定也能在圆桌上实现。dream意为“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梦想”；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agreement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意为“协定”；secret意为“秘密”；experiment意为“实验”。故选B项。</a:t>
            </a:r>
            <a:endParaRPr lang="en-US" altLang="zh-CN" dirty="0"/>
          </a:p>
        </p:txBody>
      </p:sp>
      <p:sp>
        <p:nvSpPr>
          <p:cNvPr id="8" name="QC_5_BD.70_1#20e6f8677.choices?vop=1&amp;pid=b6f65e15d&amp;color=0,0,0&amp;vtp=1&amp;bbb=1"/>
          <p:cNvSpPr/>
          <p:nvPr/>
        </p:nvSpPr>
        <p:spPr>
          <a:xfrm>
            <a:off x="832104" y="4354257"/>
            <a:ext cx="10533888" cy="322580"/>
          </a:xfrm>
          <a:prstGeom prst="rect">
            <a:avLst/>
          </a:prstGeom>
          <a:noFill/>
        </p:spPr>
        <p:txBody>
          <a:bodyPr wrap="none" lIns="0" tIns="0" rIns="0" bIns="0" rtlCol="0" anchor="t"/>
          <a:lstStyle/>
          <a:p>
            <a:pPr>
              <a:lnSpc>
                <a:spcPts val="28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Moreover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Consequently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endParaRPr lang="en-US" altLang="zh-CN" sz="1800" dirty="0"/>
          </a:p>
        </p:txBody>
      </p:sp>
      <p:sp>
        <p:nvSpPr>
          <p:cNvPr id="9" name="QC_5_AN.71_1#20e6f8677.bracket?vop=1&amp;pid=b6f65e15d&amp;color=0,0,0&amp;vpa=24&amp;vtp=1"/>
          <p:cNvSpPr/>
          <p:nvPr/>
        </p:nvSpPr>
        <p:spPr>
          <a:xfrm>
            <a:off x="1244060" y="4351399"/>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10" name="QC_5_AS.72_1#20e6f8677?vop=1&amp;pid=b6f65e15d&amp;color=0,0,0&amp;vtp=1&amp;bbb=1&amp;hb=1"/>
          <p:cNvSpPr/>
          <p:nvPr/>
        </p:nvSpPr>
        <p:spPr>
          <a:xfrm>
            <a:off x="832104" y="4711635"/>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句意为：因此，我开始想知道这张圆桌对我们来说意味着什么，它真正的意义开始展现在我面前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us可知，“我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”开始想知道这个圆桌对我们来说意味着什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，这是承接上文的“圆桌可以成就一对新人的婚姻和商业伙伴之间的协定”，前后为因果关系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。obviously</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“显然”；moreover意为“此外”；consequently意为“因此”；instead意为“相反”。故选C项。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1" end="1"/>
                                            </p:txEl>
                                          </p:spTgt>
                                        </p:tgtEl>
                                        <p:attrNameLst>
                                          <p:attrName>style.visibility</p:attrName>
                                        </p:attrNameLst>
                                      </p:cBhvr>
                                      <p:to>
                                        <p:strVal val="visible"/>
                                      </p:to>
                                    </p:set>
                                    <p:anim calcmode="lin" valueType="num">
                                      <p:cBhvr additive="base">
                                        <p:cTn id="8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2" end="2"/>
                                            </p:txEl>
                                          </p:spTgt>
                                        </p:tgtEl>
                                        <p:attrNameLst>
                                          <p:attrName>style.visibility</p:attrName>
                                        </p:attrNameLst>
                                      </p:cBhvr>
                                      <p:to>
                                        <p:strVal val="visible"/>
                                      </p:to>
                                    </p:set>
                                    <p:anim calcmode="lin" valueType="num">
                                      <p:cBhvr additive="base">
                                        <p:cTn id="8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
                                            <p:txEl>
                                              <p:pRg st="3" end="3"/>
                                            </p:txEl>
                                          </p:spTgt>
                                        </p:tgtEl>
                                        <p:attrNameLst>
                                          <p:attrName>style.visibility</p:attrName>
                                        </p:attrNameLst>
                                      </p:cBhvr>
                                      <p:to>
                                        <p:strVal val="visible"/>
                                      </p:to>
                                    </p:set>
                                    <p:anim calcmode="lin" valueType="num">
                                      <p:cBhvr additive="base">
                                        <p:cTn id="93"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3_1#1d3955809.choices?vop=1&amp;pid=b6f65e15d&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displayed</a:t>
            </a:r>
            <a:endParaRPr lang="en-US" altLang="zh-CN" sz="1800" dirty="0"/>
          </a:p>
        </p:txBody>
      </p:sp>
      <p:sp>
        <p:nvSpPr>
          <p:cNvPr id="3" name="QC_5_AN.74_1#1d3955809.bracket?vop=1&amp;pid=b6f65e15d&amp;color=0,0,0&amp;vpa=25&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AS.75_1#1d3955809?vop=1&amp;pid=b6f65e15d&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句意见上一题解析。根据上文的I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us可知，“我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”开始想知道这</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个圆桌对我们来说意味着什么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，那么它的真正意义开始在“我”面前展现。explore意为“探索”；</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扩大”；arrange意为“安排”；display意为“展示”。故选D项。</a:t>
            </a:r>
            <a:endParaRPr lang="en-US" altLang="zh-CN" dirty="0"/>
          </a:p>
        </p:txBody>
      </p:sp>
      <p:sp>
        <p:nvSpPr>
          <p:cNvPr id="5" name="QC_5_BD.76_1#bdde06c22.choices?vop=1&amp;pid=b6f65e15d&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endParaRPr lang="en-US" altLang="zh-CN" sz="1800" dirty="0"/>
          </a:p>
        </p:txBody>
      </p:sp>
      <p:sp>
        <p:nvSpPr>
          <p:cNvPr id="6" name="QC_5_AN.77_1#bdde06c22.bracket?vop=1&amp;pid=b6f65e15d&amp;color=0,0,0&amp;vpa=26&amp;vtp=1"/>
          <p:cNvSpPr/>
          <p:nvPr/>
        </p:nvSpPr>
        <p:spPr>
          <a:xfrm>
            <a:off x="1244060" y="2726753"/>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C_5_AS.78_1#bdde06c22?vop=1&amp;pid=b6f65e15d&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句意为：桌上的食物可能会随着时间变化。根据下文的but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圆桌背后的情感是不变的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，but表示转折，说明餐桌上的食物可能会随着时间变化。keep意为“保持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”；vary</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“变化”；sell意为“出售”；reduce意为“减少”。故选B项。</a:t>
            </a:r>
            <a:endParaRPr lang="en-US" altLang="zh-CN" dirty="0"/>
          </a:p>
        </p:txBody>
      </p:sp>
      <p:sp>
        <p:nvSpPr>
          <p:cNvPr id="8" name="QC_5_BD.79_1#c74406353.choices?vop=1&amp;pid=b6f65e15d&amp;color=0,0,0&amp;vtp=1&amp;bbb=1"/>
          <p:cNvSpPr/>
          <p:nvPr/>
        </p:nvSpPr>
        <p:spPr>
          <a:xfrm>
            <a:off x="832104" y="4390453"/>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typical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contradictory</a:t>
            </a:r>
            <a:endParaRPr lang="en-US" altLang="zh-CN" sz="1800" dirty="0"/>
          </a:p>
        </p:txBody>
      </p:sp>
      <p:sp>
        <p:nvSpPr>
          <p:cNvPr id="9" name="QC_5_AN.80_1#c74406353.bracket?vop=1&amp;pid=b6f65e15d&amp;color=0,0,0&amp;vpa=27&amp;vtp=1"/>
          <p:cNvSpPr/>
          <p:nvPr/>
        </p:nvSpPr>
        <p:spPr>
          <a:xfrm>
            <a:off x="1358360" y="438664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C_5_AS.81_1#c74406353?vop=1&amp;pid=b6f65e15d&amp;color=0,0,0&amp;vtp=1&amp;bbb=1&amp;hb=1"/>
          <p:cNvSpPr/>
          <p:nvPr/>
        </p:nvSpPr>
        <p:spPr>
          <a:xfrm>
            <a:off x="832104" y="481076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句意为：我们聚到一起的原因可能是不同的，但它背后的情感始终如一。根据but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same可知，圆桌背后的情感是不变的，but表示转折，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说明我们聚到一起的原因可能是不同的。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意为“不同的”；public意为“公开的”；typical意为“典型的”；contradictory意为“矛盾的”。故选A项。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2" end="2"/>
                                            </p:txEl>
                                          </p:spTgt>
                                        </p:tgtEl>
                                        <p:attrNameLst>
                                          <p:attrName>style.visibility</p:attrName>
                                        </p:attrNameLst>
                                      </p:cBhvr>
                                      <p:to>
                                        <p:strVal val="visible"/>
                                      </p:to>
                                    </p:set>
                                    <p:anim calcmode="lin" valueType="num">
                                      <p:cBhvr additive="base">
                                        <p:cTn id="8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2_1#88622fc95.choices?vop=1&amp;pid=b6f65e15d&amp;color=0,0,0&amp;vtp=1&amp;bt=1&amp;bbb=1"/>
          <p:cNvSpPr/>
          <p:nvPr/>
        </p:nvSpPr>
        <p:spPr>
          <a:xfrm>
            <a:off x="832104" y="1078992"/>
            <a:ext cx="10533888" cy="322580"/>
          </a:xfrm>
          <a:prstGeom prst="rect">
            <a:avLst/>
          </a:prstGeom>
          <a:noFill/>
        </p:spPr>
        <p:txBody>
          <a:bodyPr wrap="none" lIns="0" tIns="0" rIns="0" bIns="0" rtlCol="0" anchor="t"/>
          <a:lstStyle/>
          <a:p>
            <a:pPr>
              <a:lnSpc>
                <a:spcPts val="28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switch</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predict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forbid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t>
            </a:r>
            <a:endParaRPr lang="en-US" altLang="zh-CN" sz="1800" dirty="0"/>
          </a:p>
        </p:txBody>
      </p:sp>
      <p:sp>
        <p:nvSpPr>
          <p:cNvPr id="3" name="QC_5_AN.83_1#88622fc95.bracket?vop=1&amp;pid=b6f65e15d&amp;color=0,0,0&amp;vpa=28&amp;vtp=1"/>
          <p:cNvSpPr/>
          <p:nvPr/>
        </p:nvSpPr>
        <p:spPr>
          <a:xfrm>
            <a:off x="1349851" y="1076134"/>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AS.84_1#88622fc95?vop=1&amp;pid=b6f65e15d&amp;color=0,0,0&amp;vtp=1&amp;bbb=1&amp;hb=1"/>
          <p:cNvSpPr/>
          <p:nvPr/>
        </p:nvSpPr>
        <p:spPr>
          <a:xfrm>
            <a:off x="832104" y="1440751"/>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句意为：那就是我们对不同人的包容，或者接受不同的文化的意愿。根据上文的And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tolerance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people可知，那就是我们对不同人的包容，因此我们对不同文化也要采取接受的态度</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。switch</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“转换”；predict意为“预测”；forbid意为“禁止”；accept意为“接受”。故选D项。</a:t>
            </a:r>
            <a:endParaRPr lang="en-US" altLang="zh-CN" dirty="0"/>
          </a:p>
        </p:txBody>
      </p:sp>
      <p:sp>
        <p:nvSpPr>
          <p:cNvPr id="5" name="QC_5_BD.85_1#b078d37d7.choices?vop=1&amp;pid=b6f65e15d&amp;color=0,0,0&amp;vtp=1&amp;bbb=1"/>
          <p:cNvSpPr/>
          <p:nvPr/>
        </p:nvSpPr>
        <p:spPr>
          <a:xfrm>
            <a:off x="832104" y="2541015"/>
            <a:ext cx="10533888" cy="322580"/>
          </a:xfrm>
          <a:prstGeom prst="rect">
            <a:avLst/>
          </a:prstGeom>
          <a:noFill/>
        </p:spPr>
        <p:txBody>
          <a:bodyPr wrap="none" lIns="0" tIns="0" rIns="0" bIns="0" rtlCol="0" anchor="t"/>
          <a:lstStyle/>
          <a:p>
            <a:pPr>
              <a:lnSpc>
                <a:spcPts val="28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annual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harmonious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endParaRPr lang="en-US" altLang="zh-CN" sz="1800" dirty="0"/>
          </a:p>
        </p:txBody>
      </p:sp>
      <p:sp>
        <p:nvSpPr>
          <p:cNvPr id="6" name="QC_5_AN.86_1#b078d37d7.bracket?vop=1&amp;pid=b6f65e15d&amp;color=0,0,0&amp;vpa=29&amp;vtp=1"/>
          <p:cNvSpPr/>
          <p:nvPr/>
        </p:nvSpPr>
        <p:spPr>
          <a:xfrm>
            <a:off x="1358360" y="2538157"/>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5_AS.87_1#b078d37d7?vop=1&amp;pid=b6f65e15d&amp;color=0,0,0&amp;vtp=1&amp;bbb=1&amp;hb=1"/>
          <p:cNvSpPr/>
          <p:nvPr/>
        </p:nvSpPr>
        <p:spPr>
          <a:xfrm>
            <a:off x="832104" y="2898393"/>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句意为：在春节前不到两个月的时间里，一年一度的大规模迁移将在中国发生。根据上文的In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Festival并结合常识可知，中国每年春节前会有很多人长途跋涉，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回家团聚。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annual</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意为“一年一度的”；innovative意为“革新的”；harmonious意为“和谐的”；modern意为“现代的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a:t>
            </a:r>
            <a:endParaRPr lang="en-US" altLang="zh-CN" dirty="0"/>
          </a:p>
        </p:txBody>
      </p:sp>
      <p:sp>
        <p:nvSpPr>
          <p:cNvPr id="8" name="QC_5_BD.88_1#5a4a0dbee.choices?vop=1&amp;pid=b6f65e15d&amp;color=0,0,0&amp;vtp=1&amp;bbb=1"/>
          <p:cNvSpPr/>
          <p:nvPr/>
        </p:nvSpPr>
        <p:spPr>
          <a:xfrm>
            <a:off x="832104" y="4354257"/>
            <a:ext cx="10533888" cy="322580"/>
          </a:xfrm>
          <a:prstGeom prst="rect">
            <a:avLst/>
          </a:prstGeom>
          <a:noFill/>
        </p:spPr>
        <p:txBody>
          <a:bodyPr wrap="none" lIns="0" tIns="0" rIns="0" bIns="0" rtlCol="0" anchor="t"/>
          <a:lstStyle/>
          <a:p>
            <a:pPr>
              <a:lnSpc>
                <a:spcPts val="28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convinces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drives</a:t>
            </a:r>
            <a:endParaRPr lang="en-US" altLang="zh-CN" sz="1800" dirty="0"/>
          </a:p>
        </p:txBody>
      </p:sp>
      <p:sp>
        <p:nvSpPr>
          <p:cNvPr id="9" name="QC_5_AN.89_1#5a4a0dbee.bracket?vop=1&amp;pid=b6f65e15d&amp;color=0,0,0&amp;vpa=30&amp;vtp=1"/>
          <p:cNvSpPr/>
          <p:nvPr/>
        </p:nvSpPr>
        <p:spPr>
          <a:xfrm>
            <a:off x="1358360" y="4351399"/>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10" name="QC_5_AS.90_1#5a4a0dbee?vop=1&amp;pid=b6f65e15d&amp;color=0,0,0&amp;vtp=1&amp;bbb=1&amp;hb=1"/>
          <p:cNvSpPr/>
          <p:nvPr/>
        </p:nvSpPr>
        <p:spPr>
          <a:xfrm>
            <a:off x="832104" y="4711635"/>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句意为：驱使我们这样做的力量已经维持了中华文明数千年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，甚至我们国家的历史也一直是寻找或奔向我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们所属的圆桌的故事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。根据上文的“In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massive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持续了数千年的中华文明驱使人们要回家过年。</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convince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意为“使相信”；assist意为“协助”；remind意为“提醒”；drive意为“驱使”。故选D项。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3" end="3"/>
                                            </p:txEl>
                                          </p:spTgt>
                                        </p:tgtEl>
                                        <p:attrNameLst>
                                          <p:attrName>style.visibility</p:attrName>
                                        </p:attrNameLst>
                                      </p:cBhvr>
                                      <p:to>
                                        <p:strVal val="visible"/>
                                      </p:to>
                                    </p:set>
                                    <p:anim calcmode="lin" valueType="num">
                                      <p:cBhvr additive="base">
                                        <p:cTn id="6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1" end="1"/>
                                            </p:txEl>
                                          </p:spTgt>
                                        </p:tgtEl>
                                        <p:attrNameLst>
                                          <p:attrName>style.visibility</p:attrName>
                                        </p:attrNameLst>
                                      </p:cBhvr>
                                      <p:to>
                                        <p:strVal val="visible"/>
                                      </p:to>
                                    </p:set>
                                    <p:anim calcmode="lin" valueType="num">
                                      <p:cBhvr additive="base">
                                        <p:cTn id="8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2" end="2"/>
                                            </p:txEl>
                                          </p:spTgt>
                                        </p:tgtEl>
                                        <p:attrNameLst>
                                          <p:attrName>style.visibility</p:attrName>
                                        </p:attrNameLst>
                                      </p:cBhvr>
                                      <p:to>
                                        <p:strVal val="visible"/>
                                      </p:to>
                                    </p:set>
                                    <p:anim calcmode="lin" valueType="num">
                                      <p:cBhvr additive="base">
                                        <p:cTn id="8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
                                            <p:txEl>
                                              <p:pRg st="3" end="3"/>
                                            </p:txEl>
                                          </p:spTgt>
                                        </p:tgtEl>
                                        <p:attrNameLst>
                                          <p:attrName>style.visibility</p:attrName>
                                        </p:attrNameLst>
                                      </p:cBhvr>
                                      <p:to>
                                        <p:strVal val="visible"/>
                                      </p:to>
                                    </p:set>
                                    <p:anim calcmode="lin" valueType="num">
                                      <p:cBhvr additive="base">
                                        <p:cTn id="93"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1_1#7c3415f81.choices?vop=1&amp;pid=b6f65e15d&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1800" dirty="0"/>
          </a:p>
        </p:txBody>
      </p:sp>
      <p:sp>
        <p:nvSpPr>
          <p:cNvPr id="3" name="QC_5_AN.92_1#7c3415f81.bracket?vop=1&amp;pid=b6f65e15d&amp;color=0,0,0&amp;vpa=31&amp;vtp=1"/>
          <p:cNvSpPr/>
          <p:nvPr/>
        </p:nvSpPr>
        <p:spPr>
          <a:xfrm>
            <a:off x="13583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AS.93_1#7c3415f81?vop=1&amp;pid=b6f65e15d&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句意见上一题解析。根据下文的running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table可知，中国人每年要奔向圆桌来团聚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要先寻找那个圆桌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about意为“关心”；look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for意为“寻找”；figure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out意为“弄懂”；account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解释”。故选B项。</a:t>
            </a:r>
            <a:endParaRPr lang="en-US" altLang="zh-CN" dirty="0"/>
          </a:p>
        </p:txBody>
      </p:sp>
      <p:sp>
        <p:nvSpPr>
          <p:cNvPr id="5" name="QC_5_BD.94_1#77c716d6f.choices?vop=1&amp;pid=b6f65e15d&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560445" algn="l"/>
                <a:tab pos="5787390" algn="l"/>
                <a:tab pos="81921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a:t>
            </a:r>
            <a:endParaRPr lang="en-US" altLang="zh-CN" sz="1800" dirty="0"/>
          </a:p>
        </p:txBody>
      </p:sp>
      <p:sp>
        <p:nvSpPr>
          <p:cNvPr id="6" name="QC_5_AN.95_1#77c716d6f.bracket?vop=1&amp;pid=b6f65e15d&amp;color=0,0,0&amp;vpa=32&amp;vtp=1"/>
          <p:cNvSpPr/>
          <p:nvPr/>
        </p:nvSpPr>
        <p:spPr>
          <a:xfrm>
            <a:off x="1358360" y="27267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C_5_AS.96_1#77c716d6f?vop=1&amp;pid=b6f65e15d&amp;color=0,0,0&amp;vtp=1&amp;bbb=1&amp;hb=1"/>
          <p:cNvSpPr/>
          <p:nvPr/>
        </p:nvSpPr>
        <p:spPr>
          <a:xfrm>
            <a:off x="832104" y="315087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句意见第13题解析。根据下文的“The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.”可知，圆桌一直是也将永远是中国人情感的象征，圆桌让中国人有归属感，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我们属于那张圆桌。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to意为“适应”；apply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to意为“申请”；belong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to意为“属于”；contribute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to意为“对</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有贡献</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3" end="3"/>
                                            </p:txEl>
                                          </p:spTgt>
                                        </p:tgtEl>
                                        <p:attrNameLst>
                                          <p:attrName>style.visibility</p:attrName>
                                        </p:attrNameLst>
                                      </p:cBhvr>
                                      <p:to>
                                        <p:strVal val="visible"/>
                                      </p:to>
                                    </p:set>
                                    <p:anim calcmode="lin" valueType="num">
                                      <p:cBhvr additive="base">
                                        <p:cTn id="6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35c5ad1a?pid=6c3a2ef2c&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4_BD.97_1#20cf37e98?vop=1&amp;pid=035c5ad1a&amp;color=0,0,0&amp;vtp=1&amp;bbb=1&amp;hb=1"/>
          <p:cNvSpPr/>
          <p:nvPr/>
        </p:nvSpPr>
        <p:spPr>
          <a:xfrm>
            <a:off x="832104" y="1422400"/>
            <a:ext cx="10533888" cy="4610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主题：绿色生态屏障 | 词数：约231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辽宁沈阳五校</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期末联考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Taklimakan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encircled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sand-blocking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barrier,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length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3,046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zone.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337,600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square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Taklimakan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alarming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（绿洲）</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upwind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desertification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unfavourable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shifting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sand-related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ceramics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pottery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100"/>
              </a:lnSpc>
            </a:pPr>
            <a:endParaRPr lang="en-US" altLang="zh-CN" dirty="0"/>
          </a:p>
        </p:txBody>
      </p:sp>
      <p:sp>
        <p:nvSpPr>
          <p:cNvPr id="4" name="QM_4_AN.98_1#20cf37e98.blank?vop=1&amp;pid=035c5ad1a&amp;color=0,0,0&amp;vpa=33&amp;vtp=1&amp;bbb=1"/>
          <p:cNvSpPr/>
          <p:nvPr/>
        </p:nvSpPr>
        <p:spPr>
          <a:xfrm>
            <a:off x="5006816" y="2649220"/>
            <a:ext cx="7508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whose</a:t>
            </a:r>
            <a:endParaRPr lang="en-US" altLang="zh-CN" dirty="0"/>
          </a:p>
        </p:txBody>
      </p:sp>
      <p:sp>
        <p:nvSpPr>
          <p:cNvPr id="5" name="QM_4_AN.99_1#20cf37e98.blank?vop=1&amp;pid=035c5ad1a&amp;color=0,0,0&amp;vpa=34&amp;vtp=1&amp;bbb=1"/>
          <p:cNvSpPr/>
          <p:nvPr/>
        </p:nvSpPr>
        <p:spPr>
          <a:xfrm>
            <a:off x="9489915" y="2636520"/>
            <a:ext cx="928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marking</a:t>
            </a:r>
            <a:endParaRPr lang="en-US" altLang="zh-CN" dirty="0"/>
          </a:p>
        </p:txBody>
      </p:sp>
      <p:sp>
        <p:nvSpPr>
          <p:cNvPr id="6" name="QM_4_AN.100_1#20cf37e98.blank?vop=1&amp;pid=035c5ad1a&amp;color=0,0,0&amp;vpa=35&amp;vtp=1&amp;bbb=1"/>
          <p:cNvSpPr/>
          <p:nvPr/>
        </p:nvSpPr>
        <p:spPr>
          <a:xfrm>
            <a:off x="850360" y="3893820"/>
            <a:ext cx="1284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increasingly</a:t>
            </a:r>
            <a:endParaRPr lang="en-US" altLang="zh-CN" dirty="0"/>
          </a:p>
        </p:txBody>
      </p:sp>
      <p:sp>
        <p:nvSpPr>
          <p:cNvPr id="7" name="QM_4_AN.101_1#20cf37e98.blank?vop=1&amp;pid=035c5ad1a&amp;color=0,0,0&amp;vpa=36&amp;vtp=1&amp;bbb=1"/>
          <p:cNvSpPr/>
          <p:nvPr/>
        </p:nvSpPr>
        <p:spPr>
          <a:xfrm>
            <a:off x="6872384" y="4732020"/>
            <a:ext cx="915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on/upon</a:t>
            </a:r>
            <a:endParaRPr lang="en-US" altLang="zh-CN" dirty="0"/>
          </a:p>
        </p:txBody>
      </p:sp>
      <p:sp>
        <p:nvSpPr>
          <p:cNvPr id="8" name="QM_4_AN.102_1#20cf37e98.blank?vop=1&amp;pid=035c5ad1a&amp;color=0,0,0&amp;vpa=37&amp;vtp=1&amp;bbb=1"/>
          <p:cNvSpPr/>
          <p:nvPr/>
        </p:nvSpPr>
        <p:spPr>
          <a:xfrm>
            <a:off x="8155274" y="5163820"/>
            <a:ext cx="17541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been</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made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97_1#20cf37e98?vop=1&amp;pid=035c5ad1a&amp;color=0,0,0&amp;vtp=1&amp;bbb=1&amp;hb=1"/>
          <p:cNvSpPr/>
          <p:nvPr/>
        </p:nvSpPr>
        <p:spPr>
          <a:xfrm>
            <a:off x="832104" y="1080000"/>
            <a:ext cx="10533888" cy="3701669"/>
          </a:xfrm>
          <a:prstGeom prst="rect">
            <a:avLst/>
          </a:prstGeom>
          <a:noFill/>
        </p:spPr>
        <p:txBody>
          <a:bodyPr wrap="none" lIns="0" tIns="0" rIns="0" bIns="0" rtlCol="0" anchor="t"/>
          <a:lstStyle/>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barrier,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stabilises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agriculture,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Xinjiang's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governance.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capabilities.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target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234,000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square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degraded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2030,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safeguard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barrier,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sandstorms,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renewed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dynamic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ecosystems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#1.1.3</a:t>
            </a:r>
            <a:endParaRPr lang="en-US" altLang="zh-CN" dirty="0"/>
          </a:p>
        </p:txBody>
      </p:sp>
      <p:sp>
        <p:nvSpPr>
          <p:cNvPr id="3" name="QM_4_EX.108_1#20cf37e98?vop=1&amp;pid=035c5ad1a&amp;color=0,0,0&amp;vtp=1&amp;bbb=1"/>
          <p:cNvSpPr/>
          <p:nvPr/>
        </p:nvSpPr>
        <p:spPr>
          <a:xfrm>
            <a:off x="832104" y="4777486"/>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文章主要讲述了中国在塔克拉玛干沙漠周围建成的绿色生态屏障及其意义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M_4_AN.103_1#20cf37e98.blank?vop=1&amp;pid=035c5ad1a&amp;color=0,0,0&amp;vpa=38&amp;vtp=1&amp;bbb=1"/>
          <p:cNvSpPr/>
          <p:nvPr/>
        </p:nvSpPr>
        <p:spPr>
          <a:xfrm>
            <a:off x="4412710" y="1049520"/>
            <a:ext cx="382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a:t>
            </a:r>
            <a:endParaRPr lang="en-US" altLang="zh-CN" dirty="0"/>
          </a:p>
        </p:txBody>
      </p:sp>
      <p:sp>
        <p:nvSpPr>
          <p:cNvPr id="5" name="QM_4_AN.104_1#20cf37e98.blank?vop=1&amp;pid=035c5ad1a&amp;color=0,0,0&amp;vpa=39&amp;vtp=1&amp;bbb=1"/>
          <p:cNvSpPr/>
          <p:nvPr/>
        </p:nvSpPr>
        <p:spPr>
          <a:xfrm>
            <a:off x="4336510" y="2306820"/>
            <a:ext cx="611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what</a:t>
            </a:r>
            <a:endParaRPr lang="en-US" altLang="zh-CN" dirty="0"/>
          </a:p>
        </p:txBody>
      </p:sp>
      <p:sp>
        <p:nvSpPr>
          <p:cNvPr id="6" name="QM_4_AN.105_1#20cf37e98.blank?vop=1&amp;pid=035c5ad1a&amp;color=0,0,0&amp;vpa=40&amp;vtp=1&amp;bbb=1"/>
          <p:cNvSpPr/>
          <p:nvPr/>
        </p:nvSpPr>
        <p:spPr>
          <a:xfrm>
            <a:off x="5189061" y="2725920"/>
            <a:ext cx="10810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restore</a:t>
            </a:r>
            <a:endParaRPr lang="en-US" altLang="zh-CN" dirty="0"/>
          </a:p>
        </p:txBody>
      </p:sp>
      <p:sp>
        <p:nvSpPr>
          <p:cNvPr id="7" name="QM_4_AN.106_1#20cf37e98.blank?vop=1&amp;pid=035c5ad1a&amp;color=0,0,0&amp;vpa=41&amp;vtp=1&amp;bbb=1"/>
          <p:cNvSpPr/>
          <p:nvPr/>
        </p:nvSpPr>
        <p:spPr>
          <a:xfrm>
            <a:off x="850360" y="3564120"/>
            <a:ext cx="1182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sustainable</a:t>
            </a:r>
            <a:endParaRPr lang="en-US" altLang="zh-CN" dirty="0"/>
          </a:p>
        </p:txBody>
      </p:sp>
      <p:sp>
        <p:nvSpPr>
          <p:cNvPr id="8" name="QM_4_AN.107_1#20cf37e98.blank?vop=1&amp;pid=035c5ad1a&amp;color=0,0,0&amp;vpa=42&amp;vtp=1&amp;bbb=1"/>
          <p:cNvSpPr/>
          <p:nvPr/>
        </p:nvSpPr>
        <p:spPr>
          <a:xfrm>
            <a:off x="1783810" y="3983220"/>
            <a:ext cx="928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troubled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3">
                                            <p:bg/>
                                          </p:spTgt>
                                        </p:tgtEl>
                                        <p:attrNameLst>
                                          <p:attrName>style.visibility</p:attrName>
                                        </p:attrNameLst>
                                      </p:cBhvr>
                                      <p:to>
                                        <p:strVal val="visible"/>
                                      </p:to>
                                    </p:set>
                                    <p:anim calcmode="lin" valueType="num">
                                      <p:cBhvr additive="base">
                                        <p:cTn id="5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3">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
                                            <p:txEl>
                                              <p:pRg st="0" end="0"/>
                                            </p:txEl>
                                          </p:spTgt>
                                        </p:tgtEl>
                                        <p:attrNameLst>
                                          <p:attrName>style.visibility</p:attrName>
                                        </p:attrNameLst>
                                      </p:cBhvr>
                                      <p:to>
                                        <p:strVal val="visible"/>
                                      </p:to>
                                    </p:set>
                                    <p:anim calcmode="lin" valueType="num">
                                      <p:cBhvr additive="base">
                                        <p:cTn id="6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09_1#0c78fa1ee?vop=1&amp;pid=20cf37e98&amp;color=0,0,0&amp;vtp=1&amp;bt=1&amp;bbb=1"/>
          <p:cNvSpPr/>
          <p:nvPr/>
        </p:nvSpPr>
        <p:spPr>
          <a:xfrm>
            <a:off x="832104" y="1078992"/>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5_AN.110_1#0c78fa1ee.blank?vop=1&amp;pid=20cf37e98&amp;color=0,0,0&amp;vpa=43&amp;vtp=1&amp;bbb=1"/>
          <p:cNvSpPr/>
          <p:nvPr/>
        </p:nvSpPr>
        <p:spPr>
          <a:xfrm>
            <a:off x="1066260" y="1040130"/>
            <a:ext cx="7508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whose</a:t>
            </a:r>
            <a:endParaRPr lang="en-US" altLang="zh-CN" dirty="0"/>
          </a:p>
        </p:txBody>
      </p:sp>
      <p:sp>
        <p:nvSpPr>
          <p:cNvPr id="4" name="QB_5_AS.111_1#0c78fa1ee?vop=1&amp;pid=20cf37e98&amp;color=0,0,0&amp;vtp=1&amp;bbb=1&amp;hb=1"/>
          <p:cNvSpPr/>
          <p:nvPr/>
        </p:nvSpPr>
        <p:spPr>
          <a:xfrm>
            <a:off x="832104" y="1442212"/>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句意为：被称为“死亡之海”的塔克拉玛干沙漠，如今已被最长的防沙绿色生态屏障完全包围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，其长度达到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3,046千米，这标志着40多年来将沙漠扩张控制在安全区内的工作已经完成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。设空处引导非限制性定语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，先行词为barrier，关系词在从句中作定语，应用关系代词whose引导。</a:t>
            </a:r>
            <a:endParaRPr lang="en-US" altLang="zh-CN" dirty="0"/>
          </a:p>
        </p:txBody>
      </p:sp>
      <p:sp>
        <p:nvSpPr>
          <p:cNvPr id="5" name="QB_5_BD.112_1#0cd88b7a9?vop=1&amp;pid=20cf37e98&amp;color=0,0,0&amp;vtp=1&amp;bbb=1"/>
          <p:cNvSpPr/>
          <p:nvPr/>
        </p:nvSpPr>
        <p:spPr>
          <a:xfrm>
            <a:off x="832104" y="2530411"/>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6" name="QB_5_AN.113_1#0cd88b7a9.blank?vop=1&amp;pid=20cf37e98&amp;color=0,0,0&amp;vpa=44&amp;vtp=1&amp;bbb=1"/>
          <p:cNvSpPr/>
          <p:nvPr/>
        </p:nvSpPr>
        <p:spPr>
          <a:xfrm>
            <a:off x="1028160" y="2478849"/>
            <a:ext cx="9286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marking</a:t>
            </a:r>
            <a:endParaRPr lang="en-US" altLang="zh-CN" dirty="0"/>
          </a:p>
        </p:txBody>
      </p:sp>
      <p:sp>
        <p:nvSpPr>
          <p:cNvPr id="7" name="QB_5_AS.114_1#0cd88b7a9?vop=1&amp;pid=20cf37e98&amp;color=0,0,0&amp;vtp=1&amp;bbb=1&amp;hb=1"/>
          <p:cNvSpPr/>
          <p:nvPr/>
        </p:nvSpPr>
        <p:spPr>
          <a:xfrm>
            <a:off x="832104" y="2889250"/>
            <a:ext cx="10533888" cy="68453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句意见上一题解析。本句已有谓语has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encircled，设空处与谓语之间无连词连接，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应用非谓语形式；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结合句意可知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，此处表示一种自然而然的结果，应用现在分词作结果状语。</a:t>
            </a:r>
            <a:endParaRPr lang="en-US" altLang="zh-CN" dirty="0"/>
          </a:p>
        </p:txBody>
      </p:sp>
      <p:sp>
        <p:nvSpPr>
          <p:cNvPr id="8" name="QB_5_BD.115_1#fedfcb577?vop=1&amp;pid=20cf37e98&amp;color=0,0,0&amp;vtp=1&amp;bbb=1"/>
          <p:cNvSpPr/>
          <p:nvPr/>
        </p:nvSpPr>
        <p:spPr>
          <a:xfrm>
            <a:off x="832104" y="3621849"/>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800" dirty="0"/>
          </a:p>
        </p:txBody>
      </p:sp>
      <p:sp>
        <p:nvSpPr>
          <p:cNvPr id="9" name="QB_5_AN.116_1#fedfcb577.blank?vop=1&amp;pid=20cf37e98&amp;color=0,0,0&amp;vpa=45&amp;vtp=1&amp;bbb=1"/>
          <p:cNvSpPr/>
          <p:nvPr/>
        </p:nvSpPr>
        <p:spPr>
          <a:xfrm>
            <a:off x="1078960" y="3570287"/>
            <a:ext cx="12842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increasingly</a:t>
            </a:r>
            <a:endParaRPr lang="en-US" altLang="zh-CN" dirty="0"/>
          </a:p>
        </p:txBody>
      </p:sp>
      <p:sp>
        <p:nvSpPr>
          <p:cNvPr id="10" name="QB_5_AS.117_1#fedfcb577?vop=1&amp;pid=20cf37e98&amp;color=0,0,0&amp;vtp=1&amp;bbb=1&amp;hb=1"/>
          <p:cNvSpPr/>
          <p:nvPr/>
        </p:nvSpPr>
        <p:spPr>
          <a:xfrm>
            <a:off x="832104" y="3980688"/>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句意为：塔克拉玛干沙漠面积为33.76万平方千米，是中国最大的沙漠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，对周边绿洲构成了日益惊人的威</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，是我国沙尘暴的重要来源和上风区。设空处修饰形容词alarming，应用副词作状语，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日益；越来越多地”。</a:t>
            </a:r>
            <a:endParaRPr lang="en-US" altLang="zh-CN" dirty="0"/>
          </a:p>
        </p:txBody>
      </p:sp>
      <p:sp>
        <p:nvSpPr>
          <p:cNvPr id="11" name="QB_5_BD.118_1#3360d184d?vop=1&amp;pid=20cf37e98&amp;color=0,0,0&amp;vtp=1&amp;bbb=1"/>
          <p:cNvSpPr/>
          <p:nvPr/>
        </p:nvSpPr>
        <p:spPr>
          <a:xfrm>
            <a:off x="832104" y="5068887"/>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12" name="QB_5_AN.119_1#3360d184d.blank?vop=1&amp;pid=20cf37e98&amp;color=0,0,0&amp;vpa=46&amp;vtp=1&amp;bbb=1"/>
          <p:cNvSpPr/>
          <p:nvPr/>
        </p:nvSpPr>
        <p:spPr>
          <a:xfrm>
            <a:off x="1040860" y="5017325"/>
            <a:ext cx="9159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on/upon</a:t>
            </a:r>
            <a:endParaRPr lang="en-US" altLang="zh-CN" dirty="0"/>
          </a:p>
        </p:txBody>
      </p:sp>
      <p:sp>
        <p:nvSpPr>
          <p:cNvPr id="13" name="QB_5_AS.120_1#3360d184d?vop=1&amp;pid=20cf37e98&amp;color=0,0,0&amp;vtp=1&amp;bbb=1&amp;hb=1"/>
          <p:cNvSpPr/>
          <p:nvPr/>
        </p:nvSpPr>
        <p:spPr>
          <a:xfrm>
            <a:off x="832104" y="5427726"/>
            <a:ext cx="10533888" cy="681355"/>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句意为：为了对抗沙漠化，减轻流沙和沙尘暴对附近居民的不利影响，“绿色长城”逐渐形成。短语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on/upon意为“对</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的影响”。</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0">
                                            <p:bg/>
                                          </p:spTgt>
                                        </p:tgtEl>
                                        <p:attrNameLst>
                                          <p:attrName>style.visibility</p:attrName>
                                        </p:attrNameLst>
                                      </p:cBhvr>
                                      <p:to>
                                        <p:strVal val="visible"/>
                                      </p:to>
                                    </p:set>
                                    <p:anim calcmode="lin" valueType="num">
                                      <p:cBhvr additive="base">
                                        <p:cTn id="6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0" end="0"/>
                                            </p:txEl>
                                          </p:spTgt>
                                        </p:tgtEl>
                                        <p:attrNameLst>
                                          <p:attrName>style.visibility</p:attrName>
                                        </p:attrNameLst>
                                      </p:cBhvr>
                                      <p:to>
                                        <p:strVal val="visible"/>
                                      </p:to>
                                    </p:set>
                                    <p:anim calcmode="lin" valueType="num">
                                      <p:cBhvr additive="base">
                                        <p:cTn id="7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1" end="1"/>
                                            </p:txEl>
                                          </p:spTgt>
                                        </p:tgtEl>
                                        <p:attrNameLst>
                                          <p:attrName>style.visibility</p:attrName>
                                        </p:attrNameLst>
                                      </p:cBhvr>
                                      <p:to>
                                        <p:strVal val="visible"/>
                                      </p:to>
                                    </p:set>
                                    <p:anim calcmode="lin" valueType="num">
                                      <p:cBhvr additive="base">
                                        <p:cTn id="7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2" end="2"/>
                                            </p:txEl>
                                          </p:spTgt>
                                        </p:tgtEl>
                                        <p:attrNameLst>
                                          <p:attrName>style.visibility</p:attrName>
                                        </p:attrNameLst>
                                      </p:cBhvr>
                                      <p:to>
                                        <p:strVal val="visible"/>
                                      </p:to>
                                    </p:set>
                                    <p:anim calcmode="lin" valueType="num">
                                      <p:cBhvr additive="base">
                                        <p:cTn id="81"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12">
                                            <p:bg/>
                                          </p:spTgt>
                                        </p:tgtEl>
                                        <p:attrNameLst>
                                          <p:attrName>style.visibility</p:attrName>
                                        </p:attrNameLst>
                                      </p:cBhvr>
                                      <p:to>
                                        <p:strVal val="visible"/>
                                      </p:to>
                                    </p:set>
                                    <p:anim calcmode="lin" valueType="num">
                                      <p:cBhvr additive="base">
                                        <p:cTn id="87"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8" dur="500" fill="hold"/>
                                        <p:tgtEl>
                                          <p:spTgt spid="12">
                                            <p:bg/>
                                          </p:spTgt>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2">
                                            <p:txEl>
                                              <p:pRg st="0" end="0"/>
                                            </p:txEl>
                                          </p:spTgt>
                                        </p:tgtEl>
                                        <p:attrNameLst>
                                          <p:attrName>style.visibility</p:attrName>
                                        </p:attrNameLst>
                                      </p:cBhvr>
                                      <p:to>
                                        <p:strVal val="visible"/>
                                      </p:to>
                                    </p:set>
                                    <p:anim calcmode="lin" valueType="num">
                                      <p:cBhvr additive="base">
                                        <p:cTn id="91"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3">
                                            <p:bg/>
                                          </p:spTgt>
                                        </p:tgtEl>
                                        <p:attrNameLst>
                                          <p:attrName>style.visibility</p:attrName>
                                        </p:attrNameLst>
                                      </p:cBhvr>
                                      <p:to>
                                        <p:strVal val="visible"/>
                                      </p:to>
                                    </p:set>
                                    <p:anim calcmode="lin" valueType="num">
                                      <p:cBhvr additive="base">
                                        <p:cTn id="97"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8" dur="500" fill="hold"/>
                                        <p:tgtEl>
                                          <p:spTgt spid="13">
                                            <p:bg/>
                                          </p:spTgt>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3">
                                            <p:txEl>
                                              <p:pRg st="0" end="0"/>
                                            </p:txEl>
                                          </p:spTgt>
                                        </p:tgtEl>
                                        <p:attrNameLst>
                                          <p:attrName>style.visibility</p:attrName>
                                        </p:attrNameLst>
                                      </p:cBhvr>
                                      <p:to>
                                        <p:strVal val="visible"/>
                                      </p:to>
                                    </p:set>
                                    <p:anim calcmode="lin" valueType="num">
                                      <p:cBhvr additive="base">
                                        <p:cTn id="101"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13">
                                            <p:txEl>
                                              <p:pRg st="1" end="1"/>
                                            </p:txEl>
                                          </p:spTgt>
                                        </p:tgtEl>
                                        <p:attrNameLst>
                                          <p:attrName>style.visibility</p:attrName>
                                        </p:attrNameLst>
                                      </p:cBhvr>
                                      <p:to>
                                        <p:strVal val="visible"/>
                                      </p:to>
                                    </p:set>
                                    <p:anim calcmode="lin" valueType="num">
                                      <p:cBhvr additive="base">
                                        <p:cTn id="105"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06"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21_1#21c03730f?vop=1&amp;pid=20cf37e98&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1800" dirty="0"/>
          </a:p>
        </p:txBody>
      </p:sp>
      <p:sp>
        <p:nvSpPr>
          <p:cNvPr id="3" name="QB_5_AN.122_1#21c03730f.blank?vop=1&amp;pid=20cf37e98&amp;color=0,0,0&amp;vpa=47&amp;vtp=1&amp;bbb=1"/>
          <p:cNvSpPr/>
          <p:nvPr/>
        </p:nvSpPr>
        <p:spPr>
          <a:xfrm>
            <a:off x="1078960" y="1037082"/>
            <a:ext cx="17541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been</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made</a:t>
            </a:r>
            <a:endParaRPr lang="en-US" altLang="zh-CN" dirty="0"/>
          </a:p>
        </p:txBody>
      </p:sp>
      <p:sp>
        <p:nvSpPr>
          <p:cNvPr id="4" name="QB_5_AS.123_1#21c03730f?vop=1&amp;pid=20cf37e98&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句意为：到目前为止，沿着绿化带，各方还努力推动与沙子有关的产业的发展，如陶瓷和陶器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。根据时间</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状语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far可知，此处时态应用现在完成时；主语efforts和make之间为被动关系，应用被动语态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；主语是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复数形式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，助动词应用have。</a:t>
            </a:r>
            <a:endParaRPr lang="en-US" altLang="zh-CN" dirty="0"/>
          </a:p>
        </p:txBody>
      </p:sp>
      <p:sp>
        <p:nvSpPr>
          <p:cNvPr id="5" name="QB_5_BD.124_1#26d6bd094?vop=1&amp;pid=20cf37e98&amp;color=0,0,0&amp;vtp=1&amp;bbb=1"/>
          <p:cNvSpPr/>
          <p:nvPr/>
        </p:nvSpPr>
        <p:spPr>
          <a:xfrm>
            <a:off x="832104" y="27305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6" name="QB_5_AN.125_1#26d6bd094.blank?vop=1&amp;pid=20cf37e98&amp;color=0,0,0&amp;vpa=48&amp;vtp=1&amp;bbb=1"/>
          <p:cNvSpPr/>
          <p:nvPr/>
        </p:nvSpPr>
        <p:spPr>
          <a:xfrm>
            <a:off x="1078960" y="2688653"/>
            <a:ext cx="382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a:t>
            </a:r>
            <a:endParaRPr lang="en-US" altLang="zh-CN" dirty="0"/>
          </a:p>
        </p:txBody>
      </p:sp>
      <p:sp>
        <p:nvSpPr>
          <p:cNvPr id="7" name="QB_5_AS.126_1#26d6bd094?vop=1&amp;pid=20cf37e98&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句意为：绿化带不仅起到了一道生态屏障的作用，还稳定了农业，促进了新疆的经济发展</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，突出了中国在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生态治理方面的技术和组织实力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。此处泛指“一道生态屏障”，且ecological的发音以元音音素开头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定冠词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endParaRPr lang="en-US" altLang="zh-CN" dirty="0"/>
          </a:p>
        </p:txBody>
      </p:sp>
      <p:sp>
        <p:nvSpPr>
          <p:cNvPr id="8" name="QB_5_BD.127_1#8b0cffae5?vop=1&amp;pid=20cf37e98&amp;color=0,0,0&amp;vtp=1&amp;bbb=1"/>
          <p:cNvSpPr/>
          <p:nvPr/>
        </p:nvSpPr>
        <p:spPr>
          <a:xfrm>
            <a:off x="832104" y="439045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9" name="QB_5_AN.128_1#8b0cffae5.blank?vop=1&amp;pid=20cf37e98&amp;color=0,0,0&amp;vpa=49&amp;vtp=1&amp;bbb=1"/>
          <p:cNvSpPr/>
          <p:nvPr/>
        </p:nvSpPr>
        <p:spPr>
          <a:xfrm>
            <a:off x="1078960" y="4348543"/>
            <a:ext cx="611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what</a:t>
            </a:r>
            <a:endParaRPr lang="en-US" altLang="zh-CN" dirty="0"/>
          </a:p>
        </p:txBody>
      </p:sp>
      <p:sp>
        <p:nvSpPr>
          <p:cNvPr id="10" name="QB_5_AS.129_1#8b0cffae5?vop=1&amp;pid=20cf37e98&amp;color=0,0,0&amp;vtp=1&amp;bbb=1&amp;hb=1"/>
          <p:cNvSpPr/>
          <p:nvPr/>
        </p:nvSpPr>
        <p:spPr>
          <a:xfrm>
            <a:off x="832104" y="481076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句意为：这是通过技术创新和组织能力所能取得的成就的光辉典范。本空引导宾语从句，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从句缺少主语，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的东西”，应用连接代词what引导。</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30_1#83804a2a0?vop=1&amp;pid=20cf37e98&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5_AN.131_1#83804a2a0.blank?vop=1&amp;pid=20cf37e98&amp;color=0,0,0&amp;vpa=50&amp;vtp=1&amp;bbb=1"/>
          <p:cNvSpPr/>
          <p:nvPr/>
        </p:nvSpPr>
        <p:spPr>
          <a:xfrm>
            <a:off x="1066260" y="1037082"/>
            <a:ext cx="10810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restore</a:t>
            </a:r>
            <a:endParaRPr lang="en-US" altLang="zh-CN" dirty="0"/>
          </a:p>
        </p:txBody>
      </p:sp>
      <p:sp>
        <p:nvSpPr>
          <p:cNvPr id="4" name="QB_5_AS.132_1#83804a2a0?vop=1&amp;pid=20cf37e98&amp;color=0,0,0&amp;vtp=1&amp;bbb=1&amp;hb=1"/>
          <p:cNvSpPr/>
          <p:nvPr/>
        </p:nvSpPr>
        <p:spPr>
          <a:xfrm>
            <a:off x="832104" y="1490980"/>
            <a:ext cx="10533888" cy="7734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句意为：这个仍在进行的计划的目标是到2030年恢复大约23.4万平方千米的退化土地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，这一计划将保护环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，促进区域可持续发展。此处应用不定式作后置定语，表示该动作还未发生。</a:t>
            </a:r>
            <a:endParaRPr lang="en-US" altLang="zh-CN" dirty="0"/>
          </a:p>
        </p:txBody>
      </p:sp>
      <p:sp>
        <p:nvSpPr>
          <p:cNvPr id="5" name="QB_5_BD.133_1#2f8c6b36b?vop=1&amp;pid=20cf37e98&amp;color=0,0,0&amp;vtp=1&amp;bbb=1"/>
          <p:cNvSpPr/>
          <p:nvPr/>
        </p:nvSpPr>
        <p:spPr>
          <a:xfrm>
            <a:off x="832104" y="231844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800" dirty="0"/>
          </a:p>
        </p:txBody>
      </p:sp>
      <p:sp>
        <p:nvSpPr>
          <p:cNvPr id="6" name="QB_5_AN.134_1#2f8c6b36b.blank?vop=1&amp;pid=20cf37e98&amp;color=0,0,0&amp;vpa=51&amp;vtp=1&amp;bbb=1"/>
          <p:cNvSpPr/>
          <p:nvPr/>
        </p:nvSpPr>
        <p:spPr>
          <a:xfrm>
            <a:off x="1078960" y="2276538"/>
            <a:ext cx="1182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sustainable</a:t>
            </a:r>
            <a:endParaRPr lang="en-US" altLang="zh-CN" dirty="0"/>
          </a:p>
        </p:txBody>
      </p:sp>
      <p:sp>
        <p:nvSpPr>
          <p:cNvPr id="7" name="QB_5_AS.135_1#2f8c6b36b?vop=1&amp;pid=20cf37e98&amp;color=0,0,0&amp;vtp=1&amp;bbb=1"/>
          <p:cNvSpPr/>
          <p:nvPr/>
        </p:nvSpPr>
        <p:spPr>
          <a:xfrm>
            <a:off x="832104" y="2694750"/>
            <a:ext cx="10533888" cy="363665"/>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句意见上一题解析。设空处修饰名词development，应用形容词作定语，sustainable意为“可持续的”。</a:t>
            </a:r>
            <a:endParaRPr lang="en-US" altLang="zh-CN" sz="1800" dirty="0"/>
          </a:p>
        </p:txBody>
      </p:sp>
      <p:sp>
        <p:nvSpPr>
          <p:cNvPr id="8" name="QB_5_BD.136_1#de9c291d0?vop=1&amp;pid=20cf37e98&amp;color=0,0,0&amp;vtp=1&amp;bbb=1"/>
          <p:cNvSpPr/>
          <p:nvPr/>
        </p:nvSpPr>
        <p:spPr>
          <a:xfrm>
            <a:off x="832104" y="311092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9" name="QB_5_AN.137_1#de9c291d0.blank?vop=1&amp;pid=20cf37e98&amp;color=0,0,0&amp;vpa=52&amp;vtp=1&amp;bbb=1"/>
          <p:cNvSpPr/>
          <p:nvPr/>
        </p:nvSpPr>
        <p:spPr>
          <a:xfrm>
            <a:off x="1142460" y="3069018"/>
            <a:ext cx="928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troubled</a:t>
            </a:r>
            <a:endParaRPr lang="en-US" altLang="zh-CN" dirty="0"/>
          </a:p>
        </p:txBody>
      </p:sp>
      <p:sp>
        <p:nvSpPr>
          <p:cNvPr id="10" name="QB_5_AS.138_1#de9c291d0?vop=1&amp;pid=20cf37e98&amp;color=0,0,0&amp;vtp=1&amp;bbb=1&amp;hb=1"/>
          <p:cNvSpPr/>
          <p:nvPr/>
        </p:nvSpPr>
        <p:spPr>
          <a:xfrm>
            <a:off x="832104" y="353123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句意为：随着绿色屏障的成功建成，这个曾经饱受严重沙尘暴困扰的地区将重新焕发生机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，迎来充满活力</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的生态系统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。此处应用非谓语动词作定语，trouble与this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region之间是逻辑上的被动关系，应用过去分词。</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9">
                                            <p:bg/>
                                          </p:spTgt>
                                        </p:tgtEl>
                                        <p:attrNameLst>
                                          <p:attrName>style.visibility</p:attrName>
                                        </p:attrNameLst>
                                      </p:cBhvr>
                                      <p:to>
                                        <p:strVal val="visible"/>
                                      </p:to>
                                    </p:set>
                                    <p:anim calcmode="lin" valueType="num">
                                      <p:cBhvr additive="base">
                                        <p:cTn id="5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9">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9">
                                            <p:txEl>
                                              <p:pRg st="0" end="0"/>
                                            </p:txEl>
                                          </p:spTgt>
                                        </p:tgtEl>
                                        <p:attrNameLst>
                                          <p:attrName>style.visibility</p:attrName>
                                        </p:attrNameLst>
                                      </p:cBhvr>
                                      <p:to>
                                        <p:strVal val="visible"/>
                                      </p:to>
                                    </p:set>
                                    <p:anim calcmode="lin" valueType="num">
                                      <p:cBhvr additive="base">
                                        <p:cTn id="5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0">
                                            <p:bg/>
                                          </p:spTgt>
                                        </p:tgtEl>
                                        <p:attrNameLst>
                                          <p:attrName>style.visibility</p:attrName>
                                        </p:attrNameLst>
                                      </p:cBhvr>
                                      <p:to>
                                        <p:strVal val="visible"/>
                                      </p:to>
                                    </p:set>
                                    <p:anim calcmode="lin" valueType="num">
                                      <p:cBhvr additive="base">
                                        <p:cTn id="6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2" dur="500" fill="hold"/>
                                        <p:tgtEl>
                                          <p:spTgt spid="10">
                                            <p:bg/>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0">
                                            <p:txEl>
                                              <p:pRg st="0" end="0"/>
                                            </p:txEl>
                                          </p:spTgt>
                                        </p:tgtEl>
                                        <p:attrNameLst>
                                          <p:attrName>style.visibility</p:attrName>
                                        </p:attrNameLst>
                                      </p:cBhvr>
                                      <p:to>
                                        <p:strVal val="visible"/>
                                      </p:to>
                                    </p:set>
                                    <p:anim calcmode="lin" valueType="num">
                                      <p:cBhvr additive="base">
                                        <p:cTn id="6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0">
                                            <p:txEl>
                                              <p:pRg st="1" end="1"/>
                                            </p:txEl>
                                          </p:spTgt>
                                        </p:tgtEl>
                                        <p:attrNameLst>
                                          <p:attrName>style.visibility</p:attrName>
                                        </p:attrNameLst>
                                      </p:cBhvr>
                                      <p:to>
                                        <p:strVal val="visible"/>
                                      </p:to>
                                    </p:set>
                                    <p:anim calcmode="lin" valueType="num">
                                      <p:cBhvr additive="base">
                                        <p:cTn id="6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b590f461?pid=6c3a2ef2c&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读后续写</a:t>
            </a:r>
            <a:endParaRPr lang="en-US" altLang="zh-CN" sz="2200" dirty="0"/>
          </a:p>
        </p:txBody>
      </p:sp>
      <p:sp>
        <p:nvSpPr>
          <p:cNvPr id="3" name="QO_4_BD.139_1#370972ec3?vop=1&amp;pid=0b590f461&amp;color=0,0,0&amp;vtp=1&amp;bbb=1&amp;hb=1"/>
          <p:cNvSpPr/>
          <p:nvPr/>
        </p:nvSpPr>
        <p:spPr>
          <a:xfrm>
            <a:off x="832104" y="1422400"/>
            <a:ext cx="10533888" cy="41910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山东烟台</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2025 </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期末</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使之构成一篇完整的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短文。</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Ahmad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Ahmad's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class—Ahmad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playground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Ahmad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breathing.</a:t>
            </a:r>
            <a:endParaRPr lang="en-US" altLang="zh-CN" sz="1800" dirty="0"/>
          </a:p>
          <a:p>
            <a:pPr>
              <a:lnSpc>
                <a:spcPct val="150000"/>
              </a:lnSpc>
            </a:pPr>
            <a:endParaRPr lang="en-US" altLang="zh-CN"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66cb06d9?pid=6c3a2ef2c&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阅读理解A篇</a:t>
            </a:r>
            <a:endParaRPr lang="en-US" altLang="zh-CN" sz="2200" dirty="0"/>
          </a:p>
        </p:txBody>
      </p:sp>
      <p:sp>
        <p:nvSpPr>
          <p:cNvPr id="3" name="QM_4_BD.1_1#f27ec90e9?vop=1&amp;pid=066cb06d9&amp;color=0,0,0&amp;vtp=1&amp;bbb=1&amp;hb=1"/>
          <p:cNvSpPr/>
          <p:nvPr/>
        </p:nvSpPr>
        <p:spPr>
          <a:xfrm>
            <a:off x="832104" y="1422400"/>
            <a:ext cx="10533888" cy="4746625"/>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体裁：应用文 | 主题：各国的龙 | 词数：约309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湖南师大附中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月考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（传说）</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endParaRPr lang="en-US" altLang="zh-CN" sz="1800" dirty="0"/>
          </a:p>
          <a:p>
            <a:pPr>
              <a:lnSpc>
                <a:spcPts val="27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France</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Calais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foot≈30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centimetres）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wingspan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Calais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mechanical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fairground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creature.</a:t>
            </a:r>
            <a:endParaRPr lang="en-US" altLang="zh-CN" sz="1800" dirty="0"/>
          </a:p>
          <a:p>
            <a:pPr>
              <a:lnSpc>
                <a:spcPts val="27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Wales</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fighting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souvenir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castles,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Arthur's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Labyrinth,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flag.</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#4.1</a:t>
            </a:r>
            <a:endParaRPr lang="en-US" altLang="zh-CN"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139_1#370972ec3?vop=1&amp;pid=0b590f461&amp;color=0,0,0&amp;vtp=1&amp;bbb=1&amp;hb=1"/>
          <p:cNvSpPr/>
          <p:nvPr/>
        </p:nvSpPr>
        <p:spPr>
          <a:xfrm>
            <a:off x="832104" y="996815"/>
            <a:ext cx="10533888" cy="5105400"/>
          </a:xfrm>
          <a:prstGeom prst="rect">
            <a:avLst/>
          </a:prstGeom>
          <a:noFill/>
        </p:spPr>
        <p:txBody>
          <a:bodyPr wrap="none" lIns="0" tIns="0" rIns="0" bIns="0" rtlCol="0" anchor="t"/>
          <a:lstStyle/>
          <a:p>
            <a:pPr algn="l">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jokingly,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Ahmad.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Ahmad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concentrated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stretches.</a:t>
            </a:r>
            <a:endParaRPr lang="en-US" altLang="zh-CN" sz="1800" dirty="0"/>
          </a:p>
          <a:p>
            <a:pPr>
              <a:lnSpc>
                <a:spcPts val="29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Ahmad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Ahmad,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smoothly,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Ahmad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neck.</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crowd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atmosphere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“Ahmad!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（前倾）</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tripped,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Ahmad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knee.</a:t>
            </a:r>
            <a:endParaRPr lang="en-US" altLang="zh-CN" sz="1800" dirty="0"/>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：续写词数应为150</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个左右。</a:t>
            </a:r>
            <a:endParaRPr lang="en-US" altLang="zh-CN" sz="1800" dirty="0"/>
          </a:p>
          <a:p>
            <a:pPr>
              <a:lnSpc>
                <a:spcPts val="29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Ahmad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whispered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a:t>
            </a:r>
            <a:endParaRPr lang="en-US" altLang="zh-CN" sz="1800" dirty="0"/>
          </a:p>
          <a:p>
            <a:pPr>
              <a:lnSpc>
                <a:spcPts val="28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Ahmad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together.________</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#1.10</a:t>
            </a:r>
            <a:endParaRPr lang="en-US" altLang="zh-CN" dirty="0"/>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S.141_1#370972ec3?vop=1&amp;pid=0b590f461&amp;color=0,0,0&amp;vtp=1&amp;bt=1&amp;bbb=1&amp;hb=1"/>
          <p:cNvSpPr/>
          <p:nvPr/>
        </p:nvSpPr>
        <p:spPr>
          <a:xfrm>
            <a:off x="832104" y="1080000"/>
            <a:ext cx="10533888" cy="45421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本文以人物为线索展开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体育老师宣布周五班内两强选手艾哈迈德和巴拉赛跑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胜者将代表班</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级参加学校的比赛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比赛时巴拉领先却摔倒</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艾哈迈德回头看到巴拉躺在地上</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手捂着膝盖</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节预测</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段落续写</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由续写第一段首句内容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停下来还是继续前进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艾哈迈德低声自言自语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在这两个选择之间左右</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为难</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可预测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第一段可描写艾哈迈德的内心挣扎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回忆母亲的话后作出帮助决定的过程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以及他向巴拉</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伸出援手时巴拉的反应</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由续写第二段首句内容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然后艾哈迈德搀扶着巴拉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他们一起到达了终点线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可预测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第二段可描写</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众人的反应</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巴拉的复杂情绪</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赛后巴拉推荐艾哈迈德代表班级参赛以及两人成为好友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续写线索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艾哈迈德面临选择内心挣扎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回忆母亲的话决定帮助巴拉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搀扶巴拉共同冲过终</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众人鼓掌</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巴拉心生敬佩与愧疚</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巴拉推荐艾哈迈德代表班级参赛</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两人成为好友</a:t>
            </a:r>
            <a:endParaRPr lang="en-US" altLang="zh-CN"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N.140_1#370972ec3?vop=1&amp;pid=0b590f461&amp;color=0,0,0&amp;vtp=1&amp;bt=1&amp;bbb=1&amp;hb=1"/>
          <p:cNvSpPr/>
          <p:nvPr/>
        </p:nvSpPr>
        <p:spPr>
          <a:xfrm>
            <a:off x="832104" y="972685"/>
            <a:ext cx="10533888" cy="5104130"/>
          </a:xfrm>
          <a:prstGeom prst="rect">
            <a:avLst/>
          </a:prstGeom>
          <a:noFill/>
        </p:spPr>
        <p:txBody>
          <a:bodyPr wrap="none" lIns="0" tIns="0" rIns="0" bIns="0" rtlCol="0" anchor="t"/>
          <a:lstStyle/>
          <a:p>
            <a:pPr algn="l">
              <a:lnSpc>
                <a:spcPts val="2700"/>
              </a:lnSpc>
            </a:pP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【参考范文】</a:t>
            </a:r>
            <a:endParaRPr lang="en-US" altLang="zh-CN" sz="1800" dirty="0"/>
          </a:p>
          <a:p>
            <a:pPr>
              <a:lnSpc>
                <a:spcPts val="2700"/>
              </a:lnSpc>
            </a:pPr>
            <a:r>
              <a:rPr lang="en-US" altLang="zh-CN"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“Stop</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keep</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going?”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Ahmad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whispered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himself,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torn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between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choices.The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finish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line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so</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close</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about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race.But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when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looked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over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shoulder,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saw</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Bala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lying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ground</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wearing</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painful</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look</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现在分词短语作伴随状语，此处为神态描写）</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moment,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cheers</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crowd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faded,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replaced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by</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what</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mother</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often</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told</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him</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what引导宾语从句）</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Results</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count</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there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something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more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important</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Taking</a:t>
            </a:r>
            <a:r>
              <a:rPr lang="en-US" altLang="zh-CN" sz="1800" b="1"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1"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determined</a:t>
            </a:r>
            <a:r>
              <a:rPr lang="en-US" altLang="zh-CN" sz="1800" b="1"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look</a:t>
            </a:r>
            <a:r>
              <a:rPr lang="en-US" altLang="zh-CN" sz="1800" b="1"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finish</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line</a:t>
            </a:r>
            <a:endParaRPr lang="en-US" altLang="zh-CN" sz="100" b="0" i="0" u="wavy" kern="0" spc="-99900">
              <a:solidFill>
                <a:srgbClr val="FFFFFF"/>
              </a:solidFill>
              <a:latin typeface="Times New Roman" panose="02020603050405020304" pitchFamily="34" charset="0"/>
              <a:ea typeface="黑体" panose="02010609060101010101" pitchFamily="34" charset="-122"/>
              <a:cs typeface="Times New Roman" panose="02020603050405020304" pitchFamily="34" charset="-120"/>
            </a:endParaRPr>
          </a:p>
          <a:p>
            <a:pPr>
              <a:lnSpc>
                <a:spcPts val="2700"/>
              </a:lnSpc>
            </a:pP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神态描写）</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turned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around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down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beside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Bala.“Come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dude.Let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help</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you</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up,”</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said</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extending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firmly</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Looking</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up</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Ahmad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1"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disbelief</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神态描写）</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Bala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reached</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hesitantly</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grab</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hand.</a:t>
            </a:r>
            <a:endParaRPr lang="en-US" altLang="zh-CN" sz="1800" dirty="0"/>
          </a:p>
          <a:p>
            <a:pPr>
              <a:lnSpc>
                <a:spcPts val="27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Then</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Ahmad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supported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Bala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reached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finish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line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together.Watching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unexpected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scene</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crowd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burst</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into</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applause</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 Bala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kept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eyes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down,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flicker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respect,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mixed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profound</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shame</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washed</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over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him.They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both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knew</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true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sportsmanship</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looked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like,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had</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nothing</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1"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1"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1"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do</a:t>
            </a:r>
            <a:r>
              <a:rPr lang="en-US" altLang="zh-CN" sz="1800" b="1"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crossed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line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first.After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race,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Bala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told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Lim</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Ahmad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should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represent</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class</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不定式短语作后置定语）</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Lim</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gave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him</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small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proud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From</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600"/>
              </a:lnSpc>
            </a:pPr>
            <a:r>
              <a:rPr lang="en-US" altLang="zh-CN"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they</a:t>
            </a:r>
            <a:r>
              <a:rPr lang="en-US" altLang="zh-CN"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trained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together</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daily</a:t>
            </a:r>
            <a:r>
              <a:rPr lang="en-US" altLang="zh-CN"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gradually</a:t>
            </a:r>
            <a:r>
              <a:rPr lang="en-US" altLang="zh-CN"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becoming</a:t>
            </a:r>
            <a:r>
              <a:rPr lang="en-US" altLang="zh-CN"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inseparable</a:t>
            </a:r>
            <a:r>
              <a:rPr lang="en-US" altLang="zh-CN"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friends</a:t>
            </a:r>
            <a:r>
              <a:rPr lang="en-US" altLang="zh-CN"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现在分词短语作结果状语</a:t>
            </a:r>
            <a:r>
              <a:rPr lang="en-US" altLang="zh-CN"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f27ec90e9?vop=1&amp;pid=066cb06d9&amp;color=0,0,0&amp;mp=1&amp;vtp=1&amp;bt=1&amp;bbb=1&amp;hb=1"/>
          <p:cNvSpPr/>
          <p:nvPr/>
        </p:nvSpPr>
        <p:spPr>
          <a:xfrm>
            <a:off x="832104" y="1080000"/>
            <a:ext cx="10533888" cy="4546600"/>
          </a:xfrm>
          <a:prstGeom prst="rect">
            <a:avLst/>
          </a:prstGeom>
          <a:noFill/>
        </p:spPr>
        <p:txBody>
          <a:bodyPr wrap="none" lIns="0" tIns="0" rIns="0" bIns="0" rtlCol="0" anchor="t"/>
          <a:lstStyle/>
          <a:p>
            <a:pPr algn="l">
              <a:lnSpc>
                <a:spcPts val="3300"/>
              </a:lnSpc>
            </a:pP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Norway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Vikings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figurehead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艏饰像）</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jewellery,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Norway.</a:t>
            </a:r>
            <a:endParaRPr lang="en-US" altLang="zh-CN" sz="1800" dirty="0"/>
          </a:p>
          <a:p>
            <a:pPr>
              <a:lnSpc>
                <a:spcPts val="33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Bhutan</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Druk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（国歌）</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fearful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roar.</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#6.1</a:t>
            </a:r>
            <a:endParaRPr lang="en-US" altLang="zh-CN" dirty="0"/>
          </a:p>
        </p:txBody>
      </p:sp>
      <p:sp>
        <p:nvSpPr>
          <p:cNvPr id="3" name="QM_4_EX.2_1#f27ec90e9?vop=1&amp;pid=066cb06d9&amp;color=0,0,0&amp;vtp=1&amp;bbb=1"/>
          <p:cNvSpPr/>
          <p:nvPr/>
        </p:nvSpPr>
        <p:spPr>
          <a:xfrm>
            <a:off x="832104" y="5609836"/>
            <a:ext cx="10533888" cy="360680"/>
          </a:xfrm>
          <a:prstGeom prst="rect">
            <a:avLst/>
          </a:prstGeom>
          <a:noFill/>
        </p:spPr>
        <p:txBody>
          <a:bodyPr wrap="none" lIns="0" tIns="0" rIns="0" bIns="0" rtlCol="0" anchor="t"/>
          <a:lstStyle/>
          <a:p>
            <a:pPr algn="l">
              <a:lnSpc>
                <a:spcPts val="3200"/>
              </a:lnSpc>
            </a:pPr>
            <a:r>
              <a:rPr lang="en-US" altLang="zh-CN" sz="1800" b="1"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本文是一篇应用文</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文章主要介绍了法国</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威尔士</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挪威和不丹与龙相关的特色景点和文化元素</a:t>
            </a: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spc="-5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_1#987f69bf6?vop=1&amp;pid=f27ec90e9&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Calais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4_1#987f69bf6.bracket?vop=1&amp;pid=f27ec90e9&amp;color=0,0,0&amp;vpa=1&amp;vtp=1"/>
          <p:cNvSpPr/>
          <p:nvPr/>
        </p:nvSpPr>
        <p:spPr>
          <a:xfrm>
            <a:off x="56763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BD.3_2#987f69bf6.choices?vop=1&amp;pid=f27ec90e9&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entertainment.</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endParaRPr lang="en-US" altLang="zh-CN" sz="1800" dirty="0"/>
          </a:p>
        </p:txBody>
      </p:sp>
      <p:sp>
        <p:nvSpPr>
          <p:cNvPr id="5" name="QC_5_AS.5_1#987f69bf6?vop=1&amp;pid=f27ec90e9&amp;color=0,0,0&amp;vtp=1&amp;bbb=1&amp;hb=1"/>
          <p:cNvSpPr/>
          <p:nvPr/>
        </p:nvSpPr>
        <p:spPr>
          <a:xfrm>
            <a:off x="832104" y="231076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细节理解题。根据France部分中的“The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Calais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mechanical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fairground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creature.”可知，加来的龙是露天游乐场里的一个机械奇迹，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它是为娱乐而设计的。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B项。</a:t>
            </a:r>
            <a:endParaRPr lang="en-US" altLang="zh-CN" dirty="0"/>
          </a:p>
        </p:txBody>
      </p:sp>
      <p:sp>
        <p:nvSpPr>
          <p:cNvPr id="6" name="QC_5_BD.6_1#ed596d97c?vop=1&amp;pid=f27ec90e9&amp;color=0,0,0&amp;vtp=1&amp;bbb=1"/>
          <p:cNvSpPr/>
          <p:nvPr/>
        </p:nvSpPr>
        <p:spPr>
          <a:xfrm>
            <a:off x="832104" y="3550348"/>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Bhutan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5_AN.7_1#ed596d97c.bracket?vop=1&amp;pid=f27ec90e9&amp;color=0,0,0&amp;vpa=2&amp;vtp=1"/>
          <p:cNvSpPr/>
          <p:nvPr/>
        </p:nvSpPr>
        <p:spPr>
          <a:xfrm>
            <a:off x="7004272" y="3546538"/>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8" name="QC_5_BD.6_2#ed596d97c.choices?vop=1&amp;pid=f27ec90e9&amp;color=0,0,0&amp;vtp=1&amp;bbb=1"/>
          <p:cNvSpPr/>
          <p:nvPr/>
        </p:nvSpPr>
        <p:spPr>
          <a:xfrm>
            <a:off x="832104" y="3970655"/>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flags.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anthems.</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images.</a:t>
            </a:r>
            <a:endParaRPr lang="en-US" altLang="zh-CN" sz="1800" dirty="0"/>
          </a:p>
        </p:txBody>
      </p:sp>
      <p:sp>
        <p:nvSpPr>
          <p:cNvPr id="9" name="QC_5_AS.8_1#ed596d97c?vop=1&amp;pid=f27ec90e9&amp;color=0,0,0&amp;vtp=1&amp;bbb=1&amp;hb=1"/>
          <p:cNvSpPr/>
          <p:nvPr/>
        </p:nvSpPr>
        <p:spPr>
          <a:xfrm>
            <a:off x="832104" y="479044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细节理解题。根据Wales部分中的“Dragons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souvenir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flag.”</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Bhutan部分中的“The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anthem</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flag.”可知，这两个国家关于龙的共同点是它们的国旗上都有龙。故选A项。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bg/>
                                          </p:spTgt>
                                        </p:tgtEl>
                                        <p:attrNameLst>
                                          <p:attrName>style.visibility</p:attrName>
                                        </p:attrNameLst>
                                      </p:cBhvr>
                                      <p:to>
                                        <p:strVal val="visible"/>
                                      </p:to>
                                    </p:set>
                                    <p:anim calcmode="lin" valueType="num">
                                      <p:cBhvr additive="base">
                                        <p:cTn id="3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7">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 calcmode="lin" valueType="num">
                                      <p:cBhvr additive="base">
                                        <p:cTn id="3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 calcmode="lin" valueType="num">
                                      <p:cBhvr additive="base">
                                        <p:cTn id="4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9">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9">
                                            <p:txEl>
                                              <p:pRg st="0" end="0"/>
                                            </p:txEl>
                                          </p:spTgt>
                                        </p:tgtEl>
                                        <p:attrNameLst>
                                          <p:attrName>style.visibility</p:attrName>
                                        </p:attrNameLst>
                                      </p:cBhvr>
                                      <p:to>
                                        <p:strVal val="visible"/>
                                      </p:to>
                                    </p:set>
                                    <p:anim calcmode="lin" valueType="num">
                                      <p:cBhvr additive="base">
                                        <p:cTn id="4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
                                            <p:txEl>
                                              <p:pRg st="1" end="1"/>
                                            </p:txEl>
                                          </p:spTgt>
                                        </p:tgtEl>
                                        <p:attrNameLst>
                                          <p:attrName>style.visibility</p:attrName>
                                        </p:attrNameLst>
                                      </p:cBhvr>
                                      <p:to>
                                        <p:strVal val="visible"/>
                                      </p:to>
                                    </p:set>
                                    <p:anim calcmode="lin" valueType="num">
                                      <p:cBhvr additive="base">
                                        <p:cTn id="5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9">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9">
                                            <p:txEl>
                                              <p:pRg st="2" end="2"/>
                                            </p:txEl>
                                          </p:spTgt>
                                        </p:tgtEl>
                                        <p:attrNameLst>
                                          <p:attrName>style.visibility</p:attrName>
                                        </p:attrNameLst>
                                      </p:cBhvr>
                                      <p:to>
                                        <p:strVal val="visible"/>
                                      </p:to>
                                    </p:set>
                                    <p:anim calcmode="lin" valueType="num">
                                      <p:cBhvr additive="base">
                                        <p:cTn id="57"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6a75b860f?vop=1&amp;pid=f27ec90e9&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associates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phenomenon?(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10_1#6a75b860f.bracket?vop=1&amp;pid=f27ec90e9&amp;color=0,0,0&amp;vpa=3&amp;vtp=1"/>
          <p:cNvSpPr/>
          <p:nvPr/>
        </p:nvSpPr>
        <p:spPr>
          <a:xfrm>
            <a:off x="74162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BD.9_2#6a75b860f.choices?vop=1&amp;pid=f27ec90e9&amp;color=0,0,0&amp;vtp=1&amp;bbb=1"/>
          <p:cNvSpPr/>
          <p:nvPr/>
        </p:nvSpPr>
        <p:spPr>
          <a:xfrm>
            <a:off x="832104" y="1485963"/>
            <a:ext cx="10533888" cy="360680"/>
          </a:xfrm>
          <a:prstGeom prst="rect">
            <a:avLst/>
          </a:prstGeom>
          <a:noFill/>
        </p:spPr>
        <p:txBody>
          <a:bodyPr wrap="none" lIns="0" tIns="0" rIns="0" bIns="0" rtlCol="0" anchor="t"/>
          <a:lstStyle/>
          <a:p>
            <a:pPr>
              <a:lnSpc>
                <a:spcPts val="3200"/>
              </a:lnSpc>
              <a:tabLst>
                <a:tab pos="2687320" algn="l"/>
                <a:tab pos="5273040" algn="l"/>
                <a:tab pos="802386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Norway.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Bhutan.</a:t>
            </a:r>
            <a:endParaRPr lang="en-US" altLang="zh-CN" sz="1800" dirty="0"/>
          </a:p>
        </p:txBody>
      </p:sp>
      <p:sp>
        <p:nvSpPr>
          <p:cNvPr id="5" name="QC_5_AS.11_1#6a75b860f?vop=1&amp;pid=f27ec90e9&amp;color=0,0,0&amp;vtp=1&amp;bbb=1&amp;hb=1"/>
          <p:cNvSpPr/>
          <p:nvPr/>
        </p:nvSpPr>
        <p:spPr>
          <a:xfrm>
            <a:off x="832104" y="190627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细节理解题。根据Bhutan部分中的“The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roar.”可知，不丹将龙和自然现象联系到一起。故选D项。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feb6b8870?pid=6c3a2ef2c&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阅读理解B篇</a:t>
            </a:r>
            <a:endParaRPr lang="en-US" altLang="zh-CN" sz="2200" dirty="0"/>
          </a:p>
        </p:txBody>
      </p:sp>
      <p:sp>
        <p:nvSpPr>
          <p:cNvPr id="3" name="QM_4_BD.12_1#238e102de?vop=1&amp;pid=feb6b8870&amp;color=0,0,0&amp;vtp=1&amp;bbb=1&amp;hb=1"/>
          <p:cNvSpPr/>
          <p:nvPr/>
        </p:nvSpPr>
        <p:spPr>
          <a:xfrm>
            <a:off x="832104" y="1422400"/>
            <a:ext cx="10533888" cy="473710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主题：好感认知差距 | 词数：约348 | 难度：较难 | 建议用时：8分钟 | 答案</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：D7</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福建福州三中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bored?”</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liked.</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systematically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underestimate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false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2_2#238e102de?vop=1&amp;pid=feb6b8870&amp;color=0,0,0&amp;mp=1&amp;vtp=1&amp;bt=1&amp;bbb=1&amp;hb=1"/>
          <p:cNvSpPr/>
          <p:nvPr/>
        </p:nvSpPr>
        <p:spPr>
          <a:xfrm>
            <a:off x="832104" y="1078992"/>
            <a:ext cx="10533888" cy="45466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（偏见）</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Surprisingly,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co-workers,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associated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workmates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workmates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numerous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shifting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genuinely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zero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4_EX.13_1#238e102de?vop=1&amp;pid=feb6b8870&amp;color=0,0,0&amp;vtp=1&amp;bbb=1"/>
          <p:cNvSpPr/>
          <p:nvPr/>
        </p:nvSpPr>
        <p:spPr>
          <a:xfrm>
            <a:off x="832104" y="5625465"/>
            <a:ext cx="1071403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文章主要介绍了什么是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好感认知差距</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以及这种心态对人们社交的影响等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ad3765525?vop=1&amp;pid=238e102de&amp;color=0,0,0&amp;vtp=1&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15_1#ad3765525.bracket?vop=1&amp;pid=238e102de&amp;color=0,0,0&amp;vpa=4&amp;vtp=1"/>
          <p:cNvSpPr/>
          <p:nvPr/>
        </p:nvSpPr>
        <p:spPr>
          <a:xfrm>
            <a:off x="6400260" y="1074610"/>
            <a:ext cx="3190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BD.14_2#ad3765525.choices?vop=1&amp;pid=238e102de&amp;color=0,0,0&amp;vtp=1&amp;bbb=1"/>
          <p:cNvSpPr/>
          <p:nvPr/>
        </p:nvSpPr>
        <p:spPr>
          <a:xfrm>
            <a:off x="832104" y="1471485"/>
            <a:ext cx="10533888" cy="735330"/>
          </a:xfrm>
          <a:prstGeom prst="rect">
            <a:avLst/>
          </a:prstGeom>
          <a:noFill/>
        </p:spPr>
        <p:txBody>
          <a:bodyPr wrap="none" lIns="0" tIns="0" rIns="0" bIns="0" rtlCol="0" anchor="t"/>
          <a:lstStyle/>
          <a:p>
            <a:pPr>
              <a:lnSpc>
                <a:spcPts val="31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dismiss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bias.</a:t>
            </a:r>
            <a:endParaRPr lang="en-US" altLang="zh-CN" sz="1800" dirty="0"/>
          </a:p>
          <a:p>
            <a:pPr>
              <a:lnSpc>
                <a:spcPts val="30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harmonious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endParaRPr lang="en-US" altLang="zh-CN" sz="1800" dirty="0"/>
          </a:p>
        </p:txBody>
      </p:sp>
      <p:sp>
        <p:nvSpPr>
          <p:cNvPr id="5" name="QC_5_AS.16_1#ad3765525?vop=1&amp;pid=238e102de&amp;color=0,0,0&amp;vtp=1&amp;bbb=1&amp;hb=1"/>
          <p:cNvSpPr/>
          <p:nvPr/>
        </p:nvSpPr>
        <p:spPr>
          <a:xfrm>
            <a:off x="832104" y="2246186"/>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细节理解题。根据第一段内容以及第二段中的“To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research.”可知，作者等人进行了近10</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年的研究是为了核实潜在的偏见。</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B项。</a:t>
            </a:r>
            <a:endParaRPr lang="en-US" altLang="zh-CN" dirty="0"/>
          </a:p>
        </p:txBody>
      </p:sp>
      <p:sp>
        <p:nvSpPr>
          <p:cNvPr id="6" name="QC_5_BD.17_1#afe694bda?vop=1&amp;pid=238e102de&amp;color=0,0,0&amp;vtp=1&amp;bbb=1"/>
          <p:cNvSpPr/>
          <p:nvPr/>
        </p:nvSpPr>
        <p:spPr>
          <a:xfrm>
            <a:off x="832104" y="3415728"/>
            <a:ext cx="10533888" cy="341630"/>
          </a:xfrm>
          <a:prstGeom prst="rect">
            <a:avLst/>
          </a:prstGeom>
          <a:noFill/>
        </p:spPr>
        <p:txBody>
          <a:bodyPr wrap="none" lIns="0" tIns="0" rIns="0" bIns="0" rtlCol="0" anchor="t"/>
          <a:lstStyle/>
          <a:p>
            <a:pPr algn="l">
              <a:lnSpc>
                <a:spcPts val="30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5_AN.18_1#afe694bda.bracket?vop=1&amp;pid=238e102de&amp;color=0,0,0&amp;vpa=5&amp;vtp=1"/>
          <p:cNvSpPr/>
          <p:nvPr/>
        </p:nvSpPr>
        <p:spPr>
          <a:xfrm>
            <a:off x="5434108" y="3411346"/>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8" name="QC_5_BD.17_2#afe694bda.choices?vop=1&amp;pid=238e102de&amp;color=0,0,0&amp;vtp=1&amp;bbb=1"/>
          <p:cNvSpPr/>
          <p:nvPr/>
        </p:nvSpPr>
        <p:spPr>
          <a:xfrm>
            <a:off x="832104" y="3803840"/>
            <a:ext cx="10533888" cy="735330"/>
          </a:xfrm>
          <a:prstGeom prst="rect">
            <a:avLst/>
          </a:prstGeom>
          <a:noFill/>
        </p:spPr>
        <p:txBody>
          <a:bodyPr wrap="none" lIns="0" tIns="0" rIns="0" bIns="0" rtlCol="0" anchor="t"/>
          <a:lstStyle/>
          <a:p>
            <a:pPr>
              <a:lnSpc>
                <a:spcPts val="31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Underestimation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endParaRPr lang="en-US" altLang="zh-CN" sz="1800" dirty="0"/>
          </a:p>
          <a:p>
            <a:pPr>
              <a:lnSpc>
                <a:spcPts val="30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endParaRPr lang="en-US" altLang="zh-CN" sz="1800" dirty="0"/>
          </a:p>
        </p:txBody>
      </p:sp>
      <p:sp>
        <p:nvSpPr>
          <p:cNvPr id="9" name="QC_5_AS.19_1#afe694bda?vop=1&amp;pid=238e102de&amp;color=0,0,0&amp;vtp=1&amp;bbb=1&amp;hb=1"/>
          <p:cNvSpPr/>
          <p:nvPr/>
        </p:nvSpPr>
        <p:spPr>
          <a:xfrm>
            <a:off x="832104" y="4578541"/>
            <a:ext cx="10533888" cy="15161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细节理解题。根据倒数第二段中的“Having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associated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workmates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workmates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together.”可知，好感认知差距的一个影响是与他人互动的意愿低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bg/>
                                          </p:spTgt>
                                        </p:tgtEl>
                                        <p:attrNameLst>
                                          <p:attrName>style.visibility</p:attrName>
                                        </p:attrNameLst>
                                      </p:cBhvr>
                                      <p:to>
                                        <p:strVal val="visible"/>
                                      </p:to>
                                    </p:set>
                                    <p:anim calcmode="lin" valueType="num">
                                      <p:cBhvr additive="base">
                                        <p:cTn id="3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7">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 calcmode="lin" valueType="num">
                                      <p:cBhvr additive="base">
                                        <p:cTn id="3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 calcmode="lin" valueType="num">
                                      <p:cBhvr additive="base">
                                        <p:cTn id="4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9">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9">
                                            <p:txEl>
                                              <p:pRg st="0" end="0"/>
                                            </p:txEl>
                                          </p:spTgt>
                                        </p:tgtEl>
                                        <p:attrNameLst>
                                          <p:attrName>style.visibility</p:attrName>
                                        </p:attrNameLst>
                                      </p:cBhvr>
                                      <p:to>
                                        <p:strVal val="visible"/>
                                      </p:to>
                                    </p:set>
                                    <p:anim calcmode="lin" valueType="num">
                                      <p:cBhvr additive="base">
                                        <p:cTn id="4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
                                            <p:txEl>
                                              <p:pRg st="1" end="1"/>
                                            </p:txEl>
                                          </p:spTgt>
                                        </p:tgtEl>
                                        <p:attrNameLst>
                                          <p:attrName>style.visibility</p:attrName>
                                        </p:attrNameLst>
                                      </p:cBhvr>
                                      <p:to>
                                        <p:strVal val="visible"/>
                                      </p:to>
                                    </p:set>
                                    <p:anim calcmode="lin" valueType="num">
                                      <p:cBhvr additive="base">
                                        <p:cTn id="5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9">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9">
                                            <p:txEl>
                                              <p:pRg st="2" end="2"/>
                                            </p:txEl>
                                          </p:spTgt>
                                        </p:tgtEl>
                                        <p:attrNameLst>
                                          <p:attrName>style.visibility</p:attrName>
                                        </p:attrNameLst>
                                      </p:cBhvr>
                                      <p:to>
                                        <p:strVal val="visible"/>
                                      </p:to>
                                    </p:set>
                                    <p:anim calcmode="lin" valueType="num">
                                      <p:cBhvr additive="base">
                                        <p:cTn id="57"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9">
                                            <p:txEl>
                                              <p:pRg st="2" end="2"/>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3" end="3"/>
                                            </p:txEl>
                                          </p:spTgt>
                                        </p:tgtEl>
                                        <p:attrNameLst>
                                          <p:attrName>style.visibility</p:attrName>
                                        </p:attrNameLst>
                                      </p:cBhvr>
                                      <p:to>
                                        <p:strVal val="visible"/>
                                      </p:to>
                                    </p:set>
                                    <p:anim calcmode="lin" valueType="num">
                                      <p:cBhvr additive="base">
                                        <p:cTn id="61"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21939</Words>
  <Application>WPS 演示</Application>
  <PresentationFormat>宽屏</PresentationFormat>
  <Paragraphs>563</Paragraphs>
  <Slides>32</Slides>
  <Notes>30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32</vt:i4>
      </vt:variant>
    </vt:vector>
  </HeadingPairs>
  <TitlesOfParts>
    <vt:vector size="47"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3</cp:revision>
  <dcterms:created xsi:type="dcterms:W3CDTF">2025-10-24T09:58:00Z</dcterms:created>
  <dcterms:modified xsi:type="dcterms:W3CDTF">2025-10-28T06:48:40Z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BF7FFAB486244156A0BDBE60A0EB31FB_12</vt:lpwstr>
  </property>
  <property fmtid="{D5CDD505-2E9C-101B-9397-08002B2CF9AE}" pid="3" name="KSOProductBuildVer">
    <vt:lpwstr>2052-12.1.0.22529</vt:lpwstr>
  </property>
</Properties>
</file>